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58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7297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409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59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0415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27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58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19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43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72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742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959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B04C9-E177-4D23-A46E-8747E744D469}" type="datetimeFigureOut">
              <a:rPr lang="ko-KR" altLang="en-US" smtClean="0"/>
              <a:t>2023-08-28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18BE4-3F17-445B-8182-DEBA25EBC9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2349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304">
            <a:extLst>
              <a:ext uri="{FF2B5EF4-FFF2-40B4-BE49-F238E27FC236}">
                <a16:creationId xmlns:a16="http://schemas.microsoft.com/office/drawing/2014/main" id="{36292753-5E28-42F6-ADD0-0BE92E804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" y="599440"/>
            <a:ext cx="5730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LX</a:t>
            </a:r>
            <a:r>
              <a:rPr lang="ko-KR" sz="2400" b="1" dirty="0" err="1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세미콘</a:t>
            </a:r>
            <a:r>
              <a:rPr lang="ko-KR" sz="2400" b="1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effectLst/>
                <a:latin typeface="+mj-ea"/>
                <a:ea typeface="+mj-ea"/>
                <a:cs typeface="바탕" panose="02030600000101010101" pitchFamily="18" charset="-127"/>
              </a:rPr>
              <a:t> 산학장학 지원서</a:t>
            </a:r>
            <a:endParaRPr lang="ko-KR" sz="1100" b="1" dirty="0">
              <a:ln>
                <a:solidFill>
                  <a:sysClr val="windowText" lastClr="000000">
                    <a:alpha val="0"/>
                  </a:sysClr>
                </a:solidFill>
              </a:ln>
              <a:effectLst/>
              <a:latin typeface="+mj-ea"/>
              <a:ea typeface="+mj-ea"/>
              <a:cs typeface="굴림" panose="020B0600000101010101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621308"/>
              </p:ext>
            </p:extLst>
          </p:nvPr>
        </p:nvGraphicFramePr>
        <p:xfrm>
          <a:off x="375781" y="1346202"/>
          <a:ext cx="6142663" cy="8007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6619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2365544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196200">
                <a:tc gridSpan="4"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지원사항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043392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직무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873717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 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 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1285703"/>
                  </a:ext>
                </a:extLst>
              </a:tr>
              <a:tr h="3924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지망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(Analog Design / Digital Design / 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영상처리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Algorithm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중 </a:t>
                      </a:r>
                      <a:r>
                        <a:rPr lang="ko-KR" altLang="en-US" sz="10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택</a:t>
                      </a:r>
                      <a:r>
                        <a:rPr lang="ko-KR" altLang="en-US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+mj-ea"/>
                          <a:ea typeface="+mj-ea"/>
                        </a:rPr>
                        <a:t>1)</a:t>
                      </a:r>
                      <a:endParaRPr lang="ko-KR" altLang="en-US" sz="11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>
                        <a:solidFill>
                          <a:schemeClr val="bg1">
                            <a:lumMod val="65000"/>
                          </a:schemeClr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9052284"/>
                  </a:ext>
                </a:extLst>
              </a:tr>
              <a:tr h="14170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0833258"/>
                  </a:ext>
                </a:extLst>
              </a:tr>
              <a:tr h="196200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기본인적사항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609821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한글성명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영문성명</a:t>
                      </a:r>
                      <a:endParaRPr lang="ko-KR" altLang="en-US" sz="12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350137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생년월일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성별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4781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국적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이메일</a:t>
                      </a:r>
                      <a:endParaRPr lang="ko-KR" altLang="en-US" sz="120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199915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휴대전화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추가 연락처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980848"/>
                  </a:ext>
                </a:extLst>
              </a:tr>
              <a:tr h="212550">
                <a:tc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7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582415"/>
                  </a:ext>
                </a:extLst>
              </a:tr>
              <a:tr h="196200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고등학교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2723983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1093805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20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중 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+mn-cs"/>
                        </a:rPr>
                        <a:t>1)</a:t>
                      </a:r>
                      <a:endParaRPr lang="ko-KR" altLang="en-US" sz="1200" spc="-90" baseline="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073250"/>
                  </a:ext>
                </a:extLst>
              </a:tr>
              <a:tr h="14170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70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9906368"/>
                  </a:ext>
                </a:extLst>
              </a:tr>
              <a:tr h="196200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전문대학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해당자에 한하여 작성</a:t>
                      </a:r>
                      <a:endParaRPr lang="ko-KR" altLang="en-US" sz="12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4300041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097590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714062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557320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252397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5565510"/>
                  </a:ext>
                </a:extLst>
              </a:tr>
              <a:tr h="141700"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7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9536826"/>
                  </a:ext>
                </a:extLst>
              </a:tr>
              <a:tr h="196200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(1)</a:t>
                      </a:r>
                      <a:endParaRPr lang="ko-KR" altLang="en-US" sz="120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소재지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34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기간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졸업구분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전공평점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1798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전체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전공 이수학점</a:t>
                      </a:r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이수학점</a:t>
                      </a:r>
                    </a:p>
                  </a:txBody>
                  <a:tcPr marL="18000" marR="18000" marT="46800" marB="46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복수전공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943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20" baseline="0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이수학점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j-ea"/>
                          <a:ea typeface="+mj-ea"/>
                        </a:rPr>
                        <a:t>부전공 평점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0" dirty="0">
                        <a:solidFill>
                          <a:sysClr val="windowText" lastClr="000000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27A1075-F686-4FEF-80AA-2AFBBF5A9C9C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1/4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0BEB4B-0B4F-4BD4-AD96-475D5630DBE3}"/>
              </a:ext>
            </a:extLst>
          </p:cNvPr>
          <p:cNvSpPr txBox="1"/>
          <p:nvPr/>
        </p:nvSpPr>
        <p:spPr>
          <a:xfrm>
            <a:off x="5090330" y="88144"/>
            <a:ext cx="1757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※ </a:t>
            </a:r>
            <a:r>
              <a:rPr lang="ko-KR" altLang="en-US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1">
                    <a:lumMod val="65000"/>
                  </a:schemeClr>
                </a:solidFill>
                <a:latin typeface="+mn-ea"/>
              </a:rPr>
              <a:t>양식 임의 변경 금지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815F3E0B-9AAD-46CB-8399-3F91E0C1E22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844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579681"/>
              </p:ext>
            </p:extLst>
          </p:nvPr>
        </p:nvGraphicFramePr>
        <p:xfrm>
          <a:off x="357668" y="349271"/>
          <a:ext cx="6142664" cy="8977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232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678518072"/>
                    </a:ext>
                  </a:extLst>
                </a:gridCol>
                <a:gridCol w="1117600">
                  <a:extLst>
                    <a:ext uri="{9D8B030D-6E8A-4147-A177-3AD203B41FA5}">
                      <a16:colId xmlns:a16="http://schemas.microsoft.com/office/drawing/2014/main" val="411026455"/>
                    </a:ext>
                  </a:extLst>
                </a:gridCol>
                <a:gridCol w="2118832">
                  <a:extLst>
                    <a:ext uri="{9D8B030D-6E8A-4147-A177-3AD203B41FA5}">
                      <a16:colId xmlns:a16="http://schemas.microsoft.com/office/drawing/2014/main" val="3411559290"/>
                    </a:ext>
                  </a:extLst>
                </a:gridCol>
              </a:tblGrid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대학교</a:t>
                      </a:r>
                      <a:r>
                        <a:rPr lang="en-US" altLang="ko-KR" sz="12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(2)     </a:t>
                      </a:r>
                      <a:r>
                        <a:rPr lang="en-US" altLang="ko-KR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*</a:t>
                      </a:r>
                      <a:r>
                        <a:rPr lang="ko-KR" altLang="en-US" sz="1000" b="0" dirty="0">
                          <a:solidFill>
                            <a:srgbClr val="006600"/>
                          </a:solidFill>
                          <a:latin typeface="+mn-ea"/>
                          <a:ea typeface="+mn-ea"/>
                        </a:rPr>
                        <a:t>해당자에 한하여 작성</a:t>
                      </a:r>
                      <a:endParaRPr lang="ko-KR" altLang="en-US" sz="1200" b="0" dirty="0">
                        <a:solidFill>
                          <a:srgbClr val="0066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409134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172527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기간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졸업구분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중퇴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편입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재학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졸업예정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졸업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중 </a:t>
                      </a:r>
                      <a:r>
                        <a:rPr lang="ko-KR" altLang="en-US" sz="1000" kern="1200" spc="-90" baseline="0" dirty="0" err="1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택</a:t>
                      </a:r>
                      <a:r>
                        <a:rPr lang="en-US" altLang="ko-KR" sz="1000" kern="1200" spc="-90" baseline="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kern="1200" spc="-90" baseline="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50203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58461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1422325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666964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13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9124111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l" latinLnBrk="1"/>
                      <a:endParaRPr lang="ko-KR" altLang="en-US" sz="400" b="1" spc="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910192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석사과정 희망 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현재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학년 재학생만 해당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66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4745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66581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지도교수명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0530613"/>
                  </a:ext>
                </a:extLst>
              </a:tr>
              <a:tr h="166940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40848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석사 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학석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과정인 경우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학교명에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학석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기입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9844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7382529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593191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입학일자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예정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일자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161008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00406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279766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23438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948542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86314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0261797"/>
                  </a:ext>
                </a:extLst>
              </a:tr>
              <a:tr h="30959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대학원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ko-KR" alt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박사</a:t>
                      </a:r>
                      <a:r>
                        <a:rPr kumimoji="0" lang="en-US" altLang="ko-K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*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과정인 경우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학교명에 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ko-KR" altLang="en-US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석박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통합 과정</a:t>
                      </a:r>
                      <a:r>
                        <a:rPr kumimoji="0" lang="en-US" altLang="ko-K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‘ </a:t>
                      </a: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기입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26797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학교명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소재지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1156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연구실명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지도교수명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5033702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입학일자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졸업예정일자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0" i="0" u="none" strike="noStrike" kern="1200" cap="none" spc="-9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317043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전공명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7705661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전체평점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9593010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전체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 이수학점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0647787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15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1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복수전공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9615324"/>
                  </a:ext>
                </a:extLst>
              </a:tr>
              <a:tr h="2828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90" baseline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이수학점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부전공 평점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6492390"/>
                  </a:ext>
                </a:extLst>
              </a:tr>
              <a:tr h="166940"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40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4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096995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2/4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92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046464"/>
              </p:ext>
            </p:extLst>
          </p:nvPr>
        </p:nvGraphicFramePr>
        <p:xfrm>
          <a:off x="357668" y="349271"/>
          <a:ext cx="6142664" cy="7897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5666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676164652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1771480565"/>
                    </a:ext>
                  </a:extLst>
                </a:gridCol>
                <a:gridCol w="1535666">
                  <a:extLst>
                    <a:ext uri="{9D8B030D-6E8A-4147-A177-3AD203B41FA5}">
                      <a16:colId xmlns:a16="http://schemas.microsoft.com/office/drawing/2014/main" val="2865834967"/>
                    </a:ext>
                  </a:extLst>
                </a:gridCol>
              </a:tblGrid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공인어학성적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3838910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언어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>
                          <a:latin typeface="+mn-ea"/>
                          <a:ea typeface="+mn-ea"/>
                        </a:rPr>
                        <a:t>시험명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점수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급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1606129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72036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009462"/>
                  </a:ext>
                </a:extLst>
              </a:tr>
              <a:tr h="175485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473057"/>
                  </a:ext>
                </a:extLst>
              </a:tr>
              <a:tr h="325436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자격증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001573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자격증명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latin typeface="+mn-ea"/>
                          <a:ea typeface="+mn-ea"/>
                        </a:rPr>
                        <a:t>자격등급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취득일자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인증기관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2111762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0989034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879725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400" b="1" spc="-90" baseline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8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ea typeface="LG스마트체2.0 Regular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99848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algn="l" latinLnBrk="1"/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자기소개서</a:t>
                      </a: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97321">
                <a:tc gridSpan="4"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대학원 진학 동기와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산학장학생으로서 대학원에서 연구한 내용을 바탕으로 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LX</a:t>
                      </a:r>
                      <a:r>
                        <a:rPr lang="ko-KR" altLang="en-US" sz="1050" b="1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세미콘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 입사 후</a:t>
                      </a:r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None/>
                      </a:pP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하고 싶은 일을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(300~700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4290401">
                <a:tc gridSpan="4">
                  <a:txBody>
                    <a:bodyPr/>
                    <a:lstStyle/>
                    <a:p>
                      <a:pPr algn="l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3/4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11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586CE390-C75C-4FED-921A-AB641BEB2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358548"/>
              </p:ext>
            </p:extLst>
          </p:nvPr>
        </p:nvGraphicFramePr>
        <p:xfrm>
          <a:off x="357668" y="107630"/>
          <a:ext cx="6142664" cy="4989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2664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</a:tblGrid>
              <a:tr h="297321">
                <a:tc>
                  <a:txBody>
                    <a:bodyPr/>
                    <a:lstStyle/>
                    <a:p>
                      <a:pPr algn="l" latinLnBrk="1"/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97321"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혹은 연구분야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과 관련하여 어려움을 극복하기 위해 노력했던 경험과 그로 인해 배운 점에 대해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(300~700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4290401">
                <a:tc>
                  <a:txBody>
                    <a:bodyPr/>
                    <a:lstStyle/>
                    <a:p>
                      <a:pPr algn="l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C626283-894B-43C6-9C68-FF4FC8B01AB3}"/>
              </a:ext>
            </a:extLst>
          </p:cNvPr>
          <p:cNvSpPr txBox="1"/>
          <p:nvPr/>
        </p:nvSpPr>
        <p:spPr>
          <a:xfrm>
            <a:off x="6500332" y="9608730"/>
            <a:ext cx="360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latin typeface="Arial Narrow" panose="020B0606020202030204" pitchFamily="34" charset="0"/>
                <a:ea typeface="LG스마트체2.0 Regular" panose="020B0600000101010101" pitchFamily="50" charset="-127"/>
              </a:rPr>
              <a:t>3/4</a:t>
            </a:r>
            <a:endParaRPr lang="ko-KR" altLang="en-US" sz="1200" dirty="0">
              <a:ln>
                <a:solidFill>
                  <a:sysClr val="windowText" lastClr="000000">
                    <a:alpha val="0"/>
                  </a:sysClr>
                </a:solidFill>
              </a:ln>
              <a:latin typeface="Arial Narrow" panose="020B0606020202030204" pitchFamily="34" charset="0"/>
              <a:ea typeface="LG스마트체2.0 Regular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4B7F798E-F386-4E95-8BE6-7504F6BC4EC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99" y="9632929"/>
            <a:ext cx="1127125" cy="182487"/>
          </a:xfrm>
          <a:prstGeom prst="rect">
            <a:avLst/>
          </a:prstGeom>
        </p:spPr>
      </p:pic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2B727379-F116-4CD7-AAFE-34CB9F5D9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833088"/>
              </p:ext>
            </p:extLst>
          </p:nvPr>
        </p:nvGraphicFramePr>
        <p:xfrm>
          <a:off x="357668" y="5097113"/>
          <a:ext cx="6142664" cy="4218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2664">
                  <a:extLst>
                    <a:ext uri="{9D8B030D-6E8A-4147-A177-3AD203B41FA5}">
                      <a16:colId xmlns:a16="http://schemas.microsoft.com/office/drawing/2014/main" val="3857301742"/>
                    </a:ext>
                  </a:extLst>
                </a:gridCol>
              </a:tblGrid>
              <a:tr h="264107">
                <a:tc>
                  <a:txBody>
                    <a:bodyPr/>
                    <a:lstStyle/>
                    <a:p>
                      <a:pPr algn="l" latinLnBrk="1"/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T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9556029"/>
                  </a:ext>
                </a:extLst>
              </a:tr>
              <a:tr h="256242"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3. Teamwork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를 발휘하여 팀의 목표 달성에 기여했던 경험에 대해 작성해 주세요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. (300~500</a:t>
                      </a:r>
                      <a:r>
                        <a:rPr lang="ko-KR" altLang="en-US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자</a:t>
                      </a:r>
                      <a:r>
                        <a:rPr lang="en-US" altLang="ko-KR" sz="105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357198"/>
                  </a:ext>
                </a:extLst>
              </a:tr>
              <a:tr h="3697626">
                <a:tc>
                  <a:txBody>
                    <a:bodyPr/>
                    <a:lstStyle/>
                    <a:p>
                      <a:pPr algn="l" latinLnBrk="1"/>
                      <a:endParaRPr lang="en-US" altLang="ko-KR" sz="105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</a:endParaRPr>
                    </a:p>
                  </a:txBody>
                  <a:tcPr marT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4882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236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473</TotalTime>
  <Words>372</Words>
  <Application>Microsoft Office PowerPoint</Application>
  <PresentationFormat>A4 용지(210x297mm)</PresentationFormat>
  <Paragraphs>126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LG스마트체2.0 Regular</vt:lpstr>
      <vt:lpstr>굴림</vt:lpstr>
      <vt:lpstr>맑은 고딕</vt:lpstr>
      <vt:lpstr>바탕</vt:lpstr>
      <vt:lpstr>Arial</vt:lpstr>
      <vt:lpstr>Arial Narrow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김재은</dc:creator>
  <cp:lastModifiedBy>김재은</cp:lastModifiedBy>
  <cp:revision>22</cp:revision>
  <cp:lastPrinted>2022-09-28T02:14:42Z</cp:lastPrinted>
  <dcterms:created xsi:type="dcterms:W3CDTF">2022-04-04T08:45:36Z</dcterms:created>
  <dcterms:modified xsi:type="dcterms:W3CDTF">2023-08-28T02:51:17Z</dcterms:modified>
</cp:coreProperties>
</file>