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6"/>
  </p:notesMasterIdLst>
  <p:sldIdLst>
    <p:sldId id="261" r:id="rId3"/>
    <p:sldId id="262" r:id="rId4"/>
    <p:sldId id="259" r:id="rId5"/>
  </p:sldIdLst>
  <p:sldSz cx="6858000" cy="9906000" type="A4"/>
  <p:notesSz cx="6732588" cy="98504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55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DDDDDD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130" autoAdjust="0"/>
    <p:restoredTop sz="90929"/>
  </p:normalViewPr>
  <p:slideViewPr>
    <p:cSldViewPr snapToGrid="0" showGuides="1">
      <p:cViewPr>
        <p:scale>
          <a:sx n="70" d="100"/>
          <a:sy n="70" d="100"/>
        </p:scale>
        <p:origin x="2770" y="-610"/>
      </p:cViewPr>
      <p:guideLst>
        <p:guide orient="horz" pos="2355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35F99-4650-48A8-BF12-49238524F55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73981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89AD4-08ED-4EB0-AEB2-AF978A2E03F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45481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A421C-607A-48F6-B5A8-3AACF7E4105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2399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845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862263"/>
            <a:ext cx="283845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DB1D8-7E10-4913-ADC8-8B7082B91F4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17694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3E921-BD2B-49C2-B3B5-8F8954049B2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17103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706338-2F5B-4D9D-BDE5-EE7FFD0D794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96292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76F4B3-2344-4536-B26C-D4262B31B90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74519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5B2094-745C-4CC8-B48A-6AF4E825E26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65047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D5857-4172-4D1A-9E0C-FFE8CF5AB06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81176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4EDCE-3312-43B2-9044-4065D2DA2B1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37653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886325" y="881063"/>
            <a:ext cx="1457325" cy="79248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9575" cy="79248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4859B-FA40-4DD0-BE3E-AE57992F58E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78467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215C73-1A14-4948-8C5C-5DD523A6598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81750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8F2D9-4244-42AC-B7FF-E8713123C6F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315121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133119-8B10-42BF-A02E-11094E95BDF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507316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845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862263"/>
            <a:ext cx="283845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34900-D7C2-4FB7-81C9-C6D0CBBF649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567703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E19CED-3758-4AF0-9918-86E5C4CEE04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8318443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FF9B2-9D76-4F42-B327-041A884D781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859217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6889B8-38CD-408A-8060-B8AE6729019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0656767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884C1-9A8E-4A30-B5F4-1CEC0974D2B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397217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6F9E1-46DC-405B-85CB-2C2E55A00B2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29067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F26750-85EB-41D3-9BEA-B639889B886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742703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886325" y="881063"/>
            <a:ext cx="1457325" cy="79248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9575" cy="79248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F10AE-4756-4B0A-8A5A-2F31453BC5A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85832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293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유형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293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9024938"/>
            <a:ext cx="142875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9024938"/>
            <a:ext cx="21717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9024938"/>
            <a:ext cx="142875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a typeface="돋움" panose="020B0600000101010101" pitchFamily="50" charset="-127"/>
              </a:defRPr>
            </a:lvl1pPr>
          </a:lstStyle>
          <a:p>
            <a:pPr>
              <a:defRPr/>
            </a:pPr>
            <a:fld id="{CABC5635-ED08-4C73-A9FE-C2A534E2783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7620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620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2pPr>
      <a:lvl3pPr algn="ctr" defTabSz="7620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3pPr>
      <a:lvl4pPr algn="ctr" defTabSz="7620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4pPr>
      <a:lvl5pPr algn="ctr" defTabSz="7620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5pPr>
      <a:lvl6pPr marL="457200" algn="ctr" defTabSz="762000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6pPr>
      <a:lvl7pPr marL="914400" algn="ctr" defTabSz="762000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7pPr>
      <a:lvl8pPr marL="1371600" algn="ctr" defTabSz="762000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8pPr>
      <a:lvl9pPr marL="1828800" algn="ctr" defTabSz="762000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돋움" pitchFamily="50" charset="-127"/>
        </a:defRPr>
      </a:lvl9pPr>
    </p:titleStyle>
    <p:bodyStyle>
      <a:lvl1pPr marL="342900" indent="-342900" algn="l" defTabSz="762000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762000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762000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293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유형 편집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293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9024938"/>
            <a:ext cx="142875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9024938"/>
            <a:ext cx="21717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9024938"/>
            <a:ext cx="142875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a typeface="돋움" panose="020B0600000101010101" pitchFamily="50" charset="-127"/>
              </a:defRPr>
            </a:lvl1pPr>
          </a:lstStyle>
          <a:p>
            <a:pPr>
              <a:defRPr/>
            </a:pPr>
            <a:fld id="{C529DC15-15C0-4302-9408-EB8D1365A0F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762000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62000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defTabSz="762000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defTabSz="762000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defTabSz="762000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defTabSz="762000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defTabSz="762000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defTabSz="762000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defTabSz="762000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defTabSz="762000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762000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762000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762000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762000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defTabSz="762000" rtl="0" fontAlgn="base" latinLnBrk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defTabSz="762000" rtl="0" fontAlgn="base" latinLnBrk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defTabSz="762000" rtl="0" fontAlgn="base" latinLnBrk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defTabSz="762000" rtl="0" fontAlgn="base" latinLnBrk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rrowheads="1"/>
          </p:cNvSpPr>
          <p:nvPr/>
        </p:nvSpPr>
        <p:spPr bwMode="auto">
          <a:xfrm>
            <a:off x="101600" y="60325"/>
            <a:ext cx="31988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[</a:t>
            </a:r>
            <a:r>
              <a:rPr lang="ko-KR" altLang="en-US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개인 정보 수집 및 이용에 관한 동의</a:t>
            </a:r>
            <a:r>
              <a:rPr lang="en-US" altLang="ko-KR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]</a:t>
            </a:r>
          </a:p>
        </p:txBody>
      </p:sp>
      <p:grpSp>
        <p:nvGrpSpPr>
          <p:cNvPr id="3075" name="Group 146"/>
          <p:cNvGrpSpPr>
            <a:grpSpLocks/>
          </p:cNvGrpSpPr>
          <p:nvPr/>
        </p:nvGrpSpPr>
        <p:grpSpPr bwMode="auto">
          <a:xfrm>
            <a:off x="44450" y="407988"/>
            <a:ext cx="6743700" cy="3330575"/>
            <a:chOff x="28" y="257"/>
            <a:chExt cx="4248" cy="2098"/>
          </a:xfrm>
        </p:grpSpPr>
        <p:sp>
          <p:nvSpPr>
            <p:cNvPr id="3154" name="Rectangle 5"/>
            <p:cNvSpPr>
              <a:spLocks noChangeArrowheads="1"/>
            </p:cNvSpPr>
            <p:nvPr/>
          </p:nvSpPr>
          <p:spPr bwMode="auto">
            <a:xfrm>
              <a:off x="2144" y="1018"/>
              <a:ext cx="2132" cy="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채용 적합성 판단 또는 서류 심사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/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면접 등의 참고자료로 활용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55" name="Rectangle 6"/>
            <p:cNvSpPr>
              <a:spLocks noChangeArrowheads="1"/>
            </p:cNvSpPr>
            <p:nvPr/>
          </p:nvSpPr>
          <p:spPr bwMode="auto">
            <a:xfrm>
              <a:off x="432" y="1018"/>
              <a:ext cx="1712" cy="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외국어 능력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, 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자격증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, IT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능력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, 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연봉정보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, 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경력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/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인턴 </a:t>
              </a:r>
            </a:p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정보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, 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연구 분야 정보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56" name="Rectangle 7"/>
            <p:cNvSpPr>
              <a:spLocks noChangeArrowheads="1"/>
            </p:cNvSpPr>
            <p:nvPr/>
          </p:nvSpPr>
          <p:spPr bwMode="auto">
            <a:xfrm>
              <a:off x="2144" y="891"/>
              <a:ext cx="213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채용 관련 고지 사항 전달 및 결과 안내 등 의사 소통 경로 확보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57" name="Rectangle 8"/>
            <p:cNvSpPr>
              <a:spLocks noChangeArrowheads="1"/>
            </p:cNvSpPr>
            <p:nvPr/>
          </p:nvSpPr>
          <p:spPr bwMode="auto">
            <a:xfrm>
              <a:off x="432" y="891"/>
              <a:ext cx="171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해외연락처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58" name="Rectangle 9"/>
            <p:cNvSpPr>
              <a:spLocks noChangeArrowheads="1"/>
            </p:cNvSpPr>
            <p:nvPr/>
          </p:nvSpPr>
          <p:spPr bwMode="auto">
            <a:xfrm>
              <a:off x="28" y="891"/>
              <a:ext cx="404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선택사항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59" name="Rectangle 10"/>
            <p:cNvSpPr>
              <a:spLocks noChangeArrowheads="1"/>
            </p:cNvSpPr>
            <p:nvPr/>
          </p:nvSpPr>
          <p:spPr bwMode="auto">
            <a:xfrm>
              <a:off x="2144" y="764"/>
              <a:ext cx="213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채용 적합성 판단 및 서류 심사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/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면접 등의 참고 자료로 활용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60" name="Rectangle 11"/>
            <p:cNvSpPr>
              <a:spLocks noChangeArrowheads="1"/>
            </p:cNvSpPr>
            <p:nvPr/>
          </p:nvSpPr>
          <p:spPr bwMode="auto">
            <a:xfrm>
              <a:off x="432" y="764"/>
              <a:ext cx="171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병역사항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, 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학력사항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61" name="Rectangle 12"/>
            <p:cNvSpPr>
              <a:spLocks noChangeArrowheads="1"/>
            </p:cNvSpPr>
            <p:nvPr/>
          </p:nvSpPr>
          <p:spPr bwMode="auto">
            <a:xfrm>
              <a:off x="2144" y="637"/>
              <a:ext cx="213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채용 관련 고지 사항 전달 및 결과 안내 등 의사 소통 경로 확보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62" name="Rectangle 13"/>
            <p:cNvSpPr>
              <a:spLocks noChangeArrowheads="1"/>
            </p:cNvSpPr>
            <p:nvPr/>
          </p:nvSpPr>
          <p:spPr bwMode="auto">
            <a:xfrm>
              <a:off x="432" y="637"/>
              <a:ext cx="171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전화번호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(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자택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/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휴대폰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), 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이메일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, 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주소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63" name="Rectangle 14"/>
            <p:cNvSpPr>
              <a:spLocks noChangeArrowheads="1"/>
            </p:cNvSpPr>
            <p:nvPr/>
          </p:nvSpPr>
          <p:spPr bwMode="auto">
            <a:xfrm>
              <a:off x="2144" y="510"/>
              <a:ext cx="213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본인 확인 및 식별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, 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입사 지원 서비스 제공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64" name="Rectangle 15"/>
            <p:cNvSpPr>
              <a:spLocks noChangeArrowheads="1"/>
            </p:cNvSpPr>
            <p:nvPr/>
          </p:nvSpPr>
          <p:spPr bwMode="auto">
            <a:xfrm>
              <a:off x="432" y="510"/>
              <a:ext cx="171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성명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(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국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/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영문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), 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생년월일</a:t>
              </a: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, 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사진ㆍ국적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65" name="Rectangle 16"/>
            <p:cNvSpPr>
              <a:spLocks noChangeArrowheads="1"/>
            </p:cNvSpPr>
            <p:nvPr/>
          </p:nvSpPr>
          <p:spPr bwMode="auto">
            <a:xfrm>
              <a:off x="28" y="510"/>
              <a:ext cx="404" cy="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필수사항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66" name="Rectangle 17"/>
            <p:cNvSpPr>
              <a:spLocks noChangeArrowheads="1"/>
            </p:cNvSpPr>
            <p:nvPr/>
          </p:nvSpPr>
          <p:spPr bwMode="auto">
            <a:xfrm>
              <a:off x="2144" y="383"/>
              <a:ext cx="213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algn="ctr"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수집ㆍ이용 목적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67" name="Rectangle 18"/>
            <p:cNvSpPr>
              <a:spLocks noChangeArrowheads="1"/>
            </p:cNvSpPr>
            <p:nvPr/>
          </p:nvSpPr>
          <p:spPr bwMode="auto">
            <a:xfrm>
              <a:off x="432" y="383"/>
              <a:ext cx="171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algn="ctr"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수집항목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68" name="Rectangle 19"/>
            <p:cNvSpPr>
              <a:spLocks noChangeArrowheads="1"/>
            </p:cNvSpPr>
            <p:nvPr/>
          </p:nvSpPr>
          <p:spPr bwMode="auto">
            <a:xfrm>
              <a:off x="28" y="383"/>
              <a:ext cx="404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algn="ctr"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구분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69" name="Rectangle 20"/>
            <p:cNvSpPr>
              <a:spLocks noChangeArrowheads="1"/>
            </p:cNvSpPr>
            <p:nvPr/>
          </p:nvSpPr>
          <p:spPr bwMode="auto">
            <a:xfrm>
              <a:off x="28" y="257"/>
              <a:ext cx="4248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algn="ctr"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개인정보 수집 및 이용 내역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70" name="Line 21"/>
            <p:cNvSpPr>
              <a:spLocks noChangeShapeType="1"/>
            </p:cNvSpPr>
            <p:nvPr/>
          </p:nvSpPr>
          <p:spPr bwMode="auto">
            <a:xfrm>
              <a:off x="28" y="257"/>
              <a:ext cx="4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71" name="Line 22"/>
            <p:cNvSpPr>
              <a:spLocks noChangeShapeType="1"/>
            </p:cNvSpPr>
            <p:nvPr/>
          </p:nvSpPr>
          <p:spPr bwMode="auto">
            <a:xfrm>
              <a:off x="28" y="383"/>
              <a:ext cx="4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72" name="Line 23"/>
            <p:cNvSpPr>
              <a:spLocks noChangeShapeType="1"/>
            </p:cNvSpPr>
            <p:nvPr/>
          </p:nvSpPr>
          <p:spPr bwMode="auto">
            <a:xfrm>
              <a:off x="28" y="510"/>
              <a:ext cx="4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73" name="Line 24"/>
            <p:cNvSpPr>
              <a:spLocks noChangeShapeType="1"/>
            </p:cNvSpPr>
            <p:nvPr/>
          </p:nvSpPr>
          <p:spPr bwMode="auto">
            <a:xfrm>
              <a:off x="28" y="891"/>
              <a:ext cx="4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74" name="Line 25"/>
            <p:cNvSpPr>
              <a:spLocks noChangeShapeType="1"/>
            </p:cNvSpPr>
            <p:nvPr/>
          </p:nvSpPr>
          <p:spPr bwMode="auto">
            <a:xfrm>
              <a:off x="28" y="1295"/>
              <a:ext cx="4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75" name="Line 26"/>
            <p:cNvSpPr>
              <a:spLocks noChangeShapeType="1"/>
            </p:cNvSpPr>
            <p:nvPr/>
          </p:nvSpPr>
          <p:spPr bwMode="auto">
            <a:xfrm>
              <a:off x="28" y="257"/>
              <a:ext cx="0" cy="10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76" name="Line 27"/>
            <p:cNvSpPr>
              <a:spLocks noChangeShapeType="1"/>
            </p:cNvSpPr>
            <p:nvPr/>
          </p:nvSpPr>
          <p:spPr bwMode="auto">
            <a:xfrm>
              <a:off x="432" y="383"/>
              <a:ext cx="0" cy="91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77" name="Line 28"/>
            <p:cNvSpPr>
              <a:spLocks noChangeShapeType="1"/>
            </p:cNvSpPr>
            <p:nvPr/>
          </p:nvSpPr>
          <p:spPr bwMode="auto">
            <a:xfrm>
              <a:off x="2144" y="383"/>
              <a:ext cx="0" cy="90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78" name="Line 29"/>
            <p:cNvSpPr>
              <a:spLocks noChangeShapeType="1"/>
            </p:cNvSpPr>
            <p:nvPr/>
          </p:nvSpPr>
          <p:spPr bwMode="auto">
            <a:xfrm>
              <a:off x="4276" y="257"/>
              <a:ext cx="0" cy="10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79" name="Line 30"/>
            <p:cNvSpPr>
              <a:spLocks noChangeShapeType="1"/>
            </p:cNvSpPr>
            <p:nvPr/>
          </p:nvSpPr>
          <p:spPr bwMode="auto">
            <a:xfrm>
              <a:off x="432" y="637"/>
              <a:ext cx="384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80" name="Line 31"/>
            <p:cNvSpPr>
              <a:spLocks noChangeShapeType="1"/>
            </p:cNvSpPr>
            <p:nvPr/>
          </p:nvSpPr>
          <p:spPr bwMode="auto">
            <a:xfrm>
              <a:off x="432" y="764"/>
              <a:ext cx="384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81" name="Line 32"/>
            <p:cNvSpPr>
              <a:spLocks noChangeShapeType="1"/>
            </p:cNvSpPr>
            <p:nvPr/>
          </p:nvSpPr>
          <p:spPr bwMode="auto">
            <a:xfrm>
              <a:off x="432" y="1018"/>
              <a:ext cx="384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82" name="Rectangle 33"/>
            <p:cNvSpPr>
              <a:spLocks noChangeArrowheads="1"/>
            </p:cNvSpPr>
            <p:nvPr/>
          </p:nvSpPr>
          <p:spPr bwMode="auto">
            <a:xfrm>
              <a:off x="29" y="2077"/>
              <a:ext cx="4247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900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지원자는 개인정보 제공 및 이용에 동의하지 않을 권리가 있습니다</a:t>
              </a:r>
              <a:r>
                <a:rPr lang="en-US" altLang="ko-KR" sz="900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. </a:t>
              </a:r>
              <a:r>
                <a:rPr lang="ko-KR" altLang="en-US" sz="900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다만</a:t>
              </a:r>
              <a:r>
                <a:rPr lang="en-US" altLang="ko-KR" sz="900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, </a:t>
              </a:r>
              <a:r>
                <a:rPr lang="ko-KR" altLang="en-US" sz="900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상기 개인정보를 제공하지 않으실 경우 회사는 공정한 채용을 진행할 수 없기 때문에 지원에 제한이 있을 수 있습니다</a:t>
              </a:r>
              <a:r>
                <a:rPr lang="en-US" altLang="ko-KR" sz="900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.</a:t>
              </a:r>
              <a:endParaRPr lang="ko-KR" altLang="en-US" sz="900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83" name="Rectangle 34"/>
            <p:cNvSpPr>
              <a:spLocks noChangeArrowheads="1"/>
            </p:cNvSpPr>
            <p:nvPr/>
          </p:nvSpPr>
          <p:spPr bwMode="auto">
            <a:xfrm>
              <a:off x="2152" y="1950"/>
              <a:ext cx="608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5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년간 보관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84" name="Rectangle 35"/>
            <p:cNvSpPr>
              <a:spLocks noChangeArrowheads="1"/>
            </p:cNvSpPr>
            <p:nvPr/>
          </p:nvSpPr>
          <p:spPr bwMode="auto">
            <a:xfrm>
              <a:off x="450" y="1950"/>
              <a:ext cx="1702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최종 전형 합격자 外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85" name="Rectangle 36"/>
            <p:cNvSpPr>
              <a:spLocks noChangeArrowheads="1"/>
            </p:cNvSpPr>
            <p:nvPr/>
          </p:nvSpPr>
          <p:spPr bwMode="auto">
            <a:xfrm>
              <a:off x="2152" y="1823"/>
              <a:ext cx="608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en-US" altLang="ko-KR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5</a:t>
              </a: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년간 보관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86" name="Rectangle 37"/>
            <p:cNvSpPr>
              <a:spLocks noChangeArrowheads="1"/>
            </p:cNvSpPr>
            <p:nvPr/>
          </p:nvSpPr>
          <p:spPr bwMode="auto">
            <a:xfrm>
              <a:off x="1298" y="1823"/>
              <a:ext cx="854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입사 포기자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87" name="Rectangle 38"/>
            <p:cNvSpPr>
              <a:spLocks noChangeArrowheads="1"/>
            </p:cNvSpPr>
            <p:nvPr/>
          </p:nvSpPr>
          <p:spPr bwMode="auto">
            <a:xfrm>
              <a:off x="2152" y="1697"/>
              <a:ext cx="608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영구 보관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88" name="Rectangle 39"/>
            <p:cNvSpPr>
              <a:spLocks noChangeArrowheads="1"/>
            </p:cNvSpPr>
            <p:nvPr/>
          </p:nvSpPr>
          <p:spPr bwMode="auto">
            <a:xfrm>
              <a:off x="1298" y="1697"/>
              <a:ext cx="854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입사 예정자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89" name="Rectangle 40"/>
            <p:cNvSpPr>
              <a:spLocks noChangeArrowheads="1"/>
            </p:cNvSpPr>
            <p:nvPr/>
          </p:nvSpPr>
          <p:spPr bwMode="auto">
            <a:xfrm>
              <a:off x="2760" y="1570"/>
              <a:ext cx="1516" cy="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제출 정보에 대한 사실 여부 검증 및 지원 이력 관리 목적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90" name="Rectangle 41"/>
            <p:cNvSpPr>
              <a:spLocks noChangeArrowheads="1"/>
            </p:cNvSpPr>
            <p:nvPr/>
          </p:nvSpPr>
          <p:spPr bwMode="auto">
            <a:xfrm>
              <a:off x="2152" y="1570"/>
              <a:ext cx="608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영구 보관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91" name="Rectangle 42"/>
            <p:cNvSpPr>
              <a:spLocks noChangeArrowheads="1"/>
            </p:cNvSpPr>
            <p:nvPr/>
          </p:nvSpPr>
          <p:spPr bwMode="auto">
            <a:xfrm>
              <a:off x="1298" y="1570"/>
              <a:ext cx="854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입사자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92" name="Rectangle 43"/>
            <p:cNvSpPr>
              <a:spLocks noChangeArrowheads="1"/>
            </p:cNvSpPr>
            <p:nvPr/>
          </p:nvSpPr>
          <p:spPr bwMode="auto">
            <a:xfrm>
              <a:off x="450" y="1570"/>
              <a:ext cx="848" cy="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최종 전형 합격자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93" name="Rectangle 44"/>
            <p:cNvSpPr>
              <a:spLocks noChangeArrowheads="1"/>
            </p:cNvSpPr>
            <p:nvPr/>
          </p:nvSpPr>
          <p:spPr bwMode="auto">
            <a:xfrm>
              <a:off x="29" y="1570"/>
              <a:ext cx="421" cy="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지원자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94" name="Rectangle 45"/>
            <p:cNvSpPr>
              <a:spLocks noChangeArrowheads="1"/>
            </p:cNvSpPr>
            <p:nvPr/>
          </p:nvSpPr>
          <p:spPr bwMode="auto">
            <a:xfrm>
              <a:off x="2760" y="1443"/>
              <a:ext cx="1516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algn="ctr"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보유근거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95" name="Rectangle 46"/>
            <p:cNvSpPr>
              <a:spLocks noChangeArrowheads="1"/>
            </p:cNvSpPr>
            <p:nvPr/>
          </p:nvSpPr>
          <p:spPr bwMode="auto">
            <a:xfrm>
              <a:off x="2152" y="1443"/>
              <a:ext cx="608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algn="ctr"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기준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96" name="Rectangle 47"/>
            <p:cNvSpPr>
              <a:spLocks noChangeArrowheads="1"/>
            </p:cNvSpPr>
            <p:nvPr/>
          </p:nvSpPr>
          <p:spPr bwMode="auto">
            <a:xfrm>
              <a:off x="29" y="1443"/>
              <a:ext cx="2123" cy="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algn="ctr"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구분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97" name="Rectangle 48"/>
            <p:cNvSpPr>
              <a:spLocks noChangeArrowheads="1"/>
            </p:cNvSpPr>
            <p:nvPr/>
          </p:nvSpPr>
          <p:spPr bwMode="auto">
            <a:xfrm>
              <a:off x="29" y="1295"/>
              <a:ext cx="4247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rIns="0" anchor="ctr"/>
            <a:lstStyle>
              <a:lvl1pPr defTabSz="7620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1pPr>
              <a:lvl2pPr marL="742950" indent="-285750" defTabSz="76200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2pPr>
              <a:lvl3pPr marL="1143000" indent="-228600" defTabSz="7620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3pPr>
              <a:lvl4pPr marL="1600200" indent="-228600" defTabSz="7620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4pPr>
              <a:lvl5pPr marL="2057400" indent="-228600" defTabSz="762000">
                <a:spcBef>
                  <a:spcPct val="20000"/>
                </a:spcBef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5pPr>
              <a:lvl6pPr marL="2514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6pPr>
              <a:lvl7pPr marL="2971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7pPr>
              <a:lvl8pPr marL="34290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8pPr>
              <a:lvl9pPr marL="3886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돋움" panose="020B0600000101010101" pitchFamily="50" charset="-127"/>
                </a:defRPr>
              </a:lvl9pPr>
            </a:lstStyle>
            <a:p>
              <a:pPr algn="ctr" eaLnBrk="1" fontAlgn="ctr" hangingPunct="1">
                <a:spcBef>
                  <a:spcPct val="0"/>
                </a:spcBef>
                <a:buFontTx/>
                <a:buNone/>
              </a:pPr>
              <a:r>
                <a:rPr lang="ko-KR" altLang="en-US" sz="1100" b="1">
                  <a:solidFill>
                    <a:srgbClr val="000000"/>
                  </a:solidFill>
                  <a:latin typeface="Arial Narrow" panose="020B0606020202030204" pitchFamily="34" charset="0"/>
                  <a:ea typeface="LG스마트체 Regular" panose="020B0600000101010101" pitchFamily="50" charset="-127"/>
                </a:rPr>
                <a:t>보유 및 이용 기간</a:t>
              </a:r>
              <a:endParaRPr lang="ko-KR" altLang="en-US" sz="1100" b="1">
                <a:latin typeface="Arial Narrow" panose="020B0606020202030204" pitchFamily="34" charset="0"/>
                <a:ea typeface="LG스마트체 Regular" panose="020B0600000101010101" pitchFamily="50" charset="-127"/>
              </a:endParaRPr>
            </a:p>
          </p:txBody>
        </p:sp>
        <p:sp>
          <p:nvSpPr>
            <p:cNvPr id="3198" name="Line 49"/>
            <p:cNvSpPr>
              <a:spLocks noChangeShapeType="1"/>
            </p:cNvSpPr>
            <p:nvPr/>
          </p:nvSpPr>
          <p:spPr bwMode="auto">
            <a:xfrm>
              <a:off x="29" y="1295"/>
              <a:ext cx="42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199" name="Line 50"/>
            <p:cNvSpPr>
              <a:spLocks noChangeShapeType="1"/>
            </p:cNvSpPr>
            <p:nvPr/>
          </p:nvSpPr>
          <p:spPr bwMode="auto">
            <a:xfrm>
              <a:off x="29" y="1443"/>
              <a:ext cx="4247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00" name="Line 51"/>
            <p:cNvSpPr>
              <a:spLocks noChangeShapeType="1"/>
            </p:cNvSpPr>
            <p:nvPr/>
          </p:nvSpPr>
          <p:spPr bwMode="auto">
            <a:xfrm>
              <a:off x="29" y="1570"/>
              <a:ext cx="4247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01" name="Line 52"/>
            <p:cNvSpPr>
              <a:spLocks noChangeShapeType="1"/>
            </p:cNvSpPr>
            <p:nvPr/>
          </p:nvSpPr>
          <p:spPr bwMode="auto">
            <a:xfrm>
              <a:off x="29" y="2077"/>
              <a:ext cx="2123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02" name="Line 53"/>
            <p:cNvSpPr>
              <a:spLocks noChangeShapeType="1"/>
            </p:cNvSpPr>
            <p:nvPr/>
          </p:nvSpPr>
          <p:spPr bwMode="auto">
            <a:xfrm>
              <a:off x="29" y="2355"/>
              <a:ext cx="42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03" name="Line 54"/>
            <p:cNvSpPr>
              <a:spLocks noChangeShapeType="1"/>
            </p:cNvSpPr>
            <p:nvPr/>
          </p:nvSpPr>
          <p:spPr bwMode="auto">
            <a:xfrm>
              <a:off x="29" y="1274"/>
              <a:ext cx="0" cy="10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04" name="Line 55"/>
            <p:cNvSpPr>
              <a:spLocks noChangeShapeType="1"/>
            </p:cNvSpPr>
            <p:nvPr/>
          </p:nvSpPr>
          <p:spPr bwMode="auto">
            <a:xfrm>
              <a:off x="2152" y="1443"/>
              <a:ext cx="0" cy="63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05" name="Line 56"/>
            <p:cNvSpPr>
              <a:spLocks noChangeShapeType="1"/>
            </p:cNvSpPr>
            <p:nvPr/>
          </p:nvSpPr>
          <p:spPr bwMode="auto">
            <a:xfrm>
              <a:off x="2760" y="1443"/>
              <a:ext cx="0" cy="63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06" name="Line 57"/>
            <p:cNvSpPr>
              <a:spLocks noChangeShapeType="1"/>
            </p:cNvSpPr>
            <p:nvPr/>
          </p:nvSpPr>
          <p:spPr bwMode="auto">
            <a:xfrm>
              <a:off x="450" y="1570"/>
              <a:ext cx="0" cy="50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07" name="Line 58"/>
            <p:cNvSpPr>
              <a:spLocks noChangeShapeType="1"/>
            </p:cNvSpPr>
            <p:nvPr/>
          </p:nvSpPr>
          <p:spPr bwMode="auto">
            <a:xfrm>
              <a:off x="1298" y="1570"/>
              <a:ext cx="0" cy="3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08" name="Line 59"/>
            <p:cNvSpPr>
              <a:spLocks noChangeShapeType="1"/>
            </p:cNvSpPr>
            <p:nvPr/>
          </p:nvSpPr>
          <p:spPr bwMode="auto">
            <a:xfrm>
              <a:off x="4276" y="1302"/>
              <a:ext cx="0" cy="10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09" name="Line 60"/>
            <p:cNvSpPr>
              <a:spLocks noChangeShapeType="1"/>
            </p:cNvSpPr>
            <p:nvPr/>
          </p:nvSpPr>
          <p:spPr bwMode="auto">
            <a:xfrm>
              <a:off x="450" y="1950"/>
              <a:ext cx="2310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10" name="Line 61"/>
            <p:cNvSpPr>
              <a:spLocks noChangeShapeType="1"/>
            </p:cNvSpPr>
            <p:nvPr/>
          </p:nvSpPr>
          <p:spPr bwMode="auto">
            <a:xfrm>
              <a:off x="1298" y="1697"/>
              <a:ext cx="1462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11" name="Line 62"/>
            <p:cNvSpPr>
              <a:spLocks noChangeShapeType="1"/>
            </p:cNvSpPr>
            <p:nvPr/>
          </p:nvSpPr>
          <p:spPr bwMode="auto">
            <a:xfrm>
              <a:off x="1298" y="1823"/>
              <a:ext cx="1462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12" name="Line 63"/>
            <p:cNvSpPr>
              <a:spLocks noChangeShapeType="1"/>
            </p:cNvSpPr>
            <p:nvPr/>
          </p:nvSpPr>
          <p:spPr bwMode="auto">
            <a:xfrm>
              <a:off x="2152" y="2077"/>
              <a:ext cx="608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  <p:sp>
          <p:nvSpPr>
            <p:cNvPr id="3213" name="Line 64"/>
            <p:cNvSpPr>
              <a:spLocks noChangeShapeType="1"/>
            </p:cNvSpPr>
            <p:nvPr/>
          </p:nvSpPr>
          <p:spPr bwMode="auto">
            <a:xfrm>
              <a:off x="2760" y="2077"/>
              <a:ext cx="151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ko-KR" altLang="en-US"/>
            </a:p>
          </p:txBody>
        </p:sp>
      </p:grpSp>
      <p:sp>
        <p:nvSpPr>
          <p:cNvPr id="3076" name="Text Box 65"/>
          <p:cNvSpPr txBox="1">
            <a:spLocks noChangeArrowheads="1"/>
          </p:cNvSpPr>
          <p:nvPr/>
        </p:nvSpPr>
        <p:spPr bwMode="auto">
          <a:xfrm>
            <a:off x="279400" y="3835400"/>
            <a:ext cx="62357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ko-KR" altLang="en-US" sz="900" u="sng">
                <a:latin typeface="Arial Narrow" panose="020B0606020202030204" pitchFamily="34" charset="0"/>
                <a:ea typeface="LG스마트체 Regular" panose="020B0600000101010101" pitchFamily="50" charset="-127"/>
              </a:rPr>
              <a:t>상기 내용을 확인하였으며 정보 제공에 동의합니다</a:t>
            </a:r>
            <a:r>
              <a:rPr lang="en-US" altLang="ko-KR" sz="900" u="sng">
                <a:latin typeface="Arial Narrow" panose="020B0606020202030204" pitchFamily="34" charset="0"/>
                <a:ea typeface="LG스마트체 Regular" panose="020B0600000101010101" pitchFamily="50" charset="-127"/>
              </a:rPr>
              <a:t>.</a:t>
            </a:r>
            <a:r>
              <a:rPr lang="en-US" altLang="ko-KR" sz="900">
                <a:latin typeface="Arial Narrow" panose="020B0606020202030204" pitchFamily="34" charset="0"/>
                <a:ea typeface="LG스마트체 Regular" panose="020B0600000101010101" pitchFamily="50" charset="-127"/>
              </a:rPr>
              <a:t> (          )</a:t>
            </a:r>
          </a:p>
        </p:txBody>
      </p:sp>
      <p:graphicFrame>
        <p:nvGraphicFramePr>
          <p:cNvPr id="18498" name="Group 66"/>
          <p:cNvGraphicFramePr>
            <a:graphicFrameLocks noGrp="1"/>
          </p:cNvGraphicFramePr>
          <p:nvPr/>
        </p:nvGraphicFramePr>
        <p:xfrm>
          <a:off x="47625" y="4494213"/>
          <a:ext cx="6765925" cy="852488"/>
        </p:xfrm>
        <a:graphic>
          <a:graphicData uri="http://schemas.openxmlformats.org/drawingml/2006/table">
            <a:tbl>
              <a:tblPr/>
              <a:tblGrid>
                <a:gridCol w="649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9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27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4226">
                <a:tc gridSpan="3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민감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 정보 수집항목 및 수집 이용 목적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4226"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구분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수집항목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수집ㆍ이용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 목적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226"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필수사항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보훈정보</a:t>
                      </a:r>
                      <a:r>
                        <a:rPr kumimoji="1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건강 정보</a:t>
                      </a:r>
                      <a:r>
                        <a:rPr kumimoji="1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채용검진</a:t>
                      </a:r>
                      <a:r>
                        <a:rPr kumimoji="1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채용 적합성 판단 및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가산점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 부여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서류 심사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면접 등의 근거자료로 활용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810"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선택사항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장애 사항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채용 적합성 판단 및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가산점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 부여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서류 심사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면접 등의 근거자료로 활용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097" name="Text Box 86"/>
          <p:cNvSpPr txBox="1">
            <a:spLocks noChangeArrowheads="1"/>
          </p:cNvSpPr>
          <p:nvPr/>
        </p:nvSpPr>
        <p:spPr bwMode="auto">
          <a:xfrm>
            <a:off x="101600" y="4160838"/>
            <a:ext cx="3198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[</a:t>
            </a:r>
            <a:r>
              <a:rPr lang="ko-KR" altLang="en-US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민감 정보 수집에 대한 동의</a:t>
            </a:r>
            <a:r>
              <a:rPr lang="en-US" altLang="ko-KR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]</a:t>
            </a:r>
          </a:p>
        </p:txBody>
      </p:sp>
      <p:sp>
        <p:nvSpPr>
          <p:cNvPr id="3098" name="Text Box 87"/>
          <p:cNvSpPr txBox="1">
            <a:spLocks noChangeArrowheads="1"/>
          </p:cNvSpPr>
          <p:nvPr/>
        </p:nvSpPr>
        <p:spPr bwMode="auto">
          <a:xfrm>
            <a:off x="311150" y="7358063"/>
            <a:ext cx="6235700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ko-KR" altLang="en-US" sz="900" u="sng">
                <a:latin typeface="Arial Narrow" panose="020B0606020202030204" pitchFamily="34" charset="0"/>
                <a:ea typeface="LG스마트체 Regular" panose="020B0600000101010101" pitchFamily="50" charset="-127"/>
              </a:rPr>
              <a:t>상기 내용을 확인하였으며 정보 제공에 동의합니다</a:t>
            </a:r>
            <a:r>
              <a:rPr lang="en-US" altLang="ko-KR" sz="900" u="sng">
                <a:latin typeface="Arial Narrow" panose="020B0606020202030204" pitchFamily="34" charset="0"/>
                <a:ea typeface="LG스마트체 Regular" panose="020B0600000101010101" pitchFamily="50" charset="-127"/>
              </a:rPr>
              <a:t>.</a:t>
            </a:r>
            <a:r>
              <a:rPr lang="en-US" altLang="ko-KR" sz="900">
                <a:latin typeface="Arial Narrow" panose="020B0606020202030204" pitchFamily="34" charset="0"/>
                <a:ea typeface="LG스마트체 Regular" panose="020B0600000101010101" pitchFamily="50" charset="-127"/>
              </a:rPr>
              <a:t> (          )</a:t>
            </a:r>
          </a:p>
        </p:txBody>
      </p:sp>
      <p:graphicFrame>
        <p:nvGraphicFramePr>
          <p:cNvPr id="18577" name="Group 145"/>
          <p:cNvGraphicFramePr>
            <a:graphicFrameLocks noGrp="1"/>
          </p:cNvGraphicFramePr>
          <p:nvPr/>
        </p:nvGraphicFramePr>
        <p:xfrm>
          <a:off x="47625" y="5405438"/>
          <a:ext cx="6767513" cy="1933575"/>
        </p:xfrm>
        <a:graphic>
          <a:graphicData uri="http://schemas.openxmlformats.org/drawingml/2006/table">
            <a:tbl>
              <a:tblPr/>
              <a:tblGrid>
                <a:gridCol w="677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50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4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32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9124">
                <a:tc gridSpan="5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보유 및 이용 기간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284">
                <a:tc gridSpan="3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구분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기준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보유 근거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284">
                <a:tc rowSpan="4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지원자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최종 전형 합격자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입사자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영구 보관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7620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제출 정보에 대한 사실 여부 검증 및 지원 이력 관리 목적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LG스마트체 Regular" panose="020B0600000101010101" pitchFamily="50" charset="-127"/>
                      </a:endParaRP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2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입사 예정자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영구 보관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2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입사 포기자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5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년 간 보관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12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최종 전형 합격자 外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5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년 간 보관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031">
                <a:tc gridSpan="5">
                  <a:txBody>
                    <a:bodyPr/>
                    <a:lstStyle/>
                    <a:p>
                      <a:pPr marL="0" marR="0" lvl="0" indent="0" algn="l" defTabSz="7620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지원자는 개인정보 제공 및 이용에 동의하지 않을 권리가 있습니다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.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다만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상기 개인정보를 제공하지 않으실 경우 회사는 공정한 채용을 진행할 수 없기 때문에 지원에 제한이 있을 수 있습니다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.</a:t>
                      </a:r>
                    </a:p>
                  </a:txBody>
                  <a:tcPr marL="90000" marR="90000" marT="46814" marB="468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8551" name="Group 119"/>
          <p:cNvGraphicFramePr>
            <a:graphicFrameLocks noGrp="1"/>
          </p:cNvGraphicFramePr>
          <p:nvPr/>
        </p:nvGraphicFramePr>
        <p:xfrm>
          <a:off x="65088" y="7978775"/>
          <a:ext cx="6729412" cy="1184276"/>
        </p:xfrm>
        <a:graphic>
          <a:graphicData uri="http://schemas.openxmlformats.org/drawingml/2006/table">
            <a:tbl>
              <a:tblPr/>
              <a:tblGrid>
                <a:gridCol w="1670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2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0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0735">
                <a:tc gridSpan="4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개인 정보 제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3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자 제공에 대한 동의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735"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제공 대상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제공 목적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제공 정보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이용기간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735"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장애인 고용 공단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장애 정보 확인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이름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장애유형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생년월일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주소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채용 전형 기간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2071">
                <a:tc gridSpan="4">
                  <a:txBody>
                    <a:bodyPr/>
                    <a:lstStyle/>
                    <a:p>
                      <a:pPr marL="0" marR="0" lvl="0" indent="0" algn="l" defTabSz="7620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지원자는 개인정보 제공 및 이용에 동의하지 않을 권리가 있습니다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.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다만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상기 개인정보를 제공하지 않으실 경우 회사는 공정한 채용을 진행할 수 없기 때문에 지원에 제한이 있을 수 있습니다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LG스마트체 Regular" panose="020B0600000101010101" pitchFamily="50" charset="-127"/>
                        </a:rPr>
                        <a:t>.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LG스마트체 Regular" panose="020B0600000101010101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151" name="Text Box 140"/>
          <p:cNvSpPr txBox="1">
            <a:spLocks noChangeArrowheads="1"/>
          </p:cNvSpPr>
          <p:nvPr/>
        </p:nvSpPr>
        <p:spPr bwMode="auto">
          <a:xfrm>
            <a:off x="88900" y="7678738"/>
            <a:ext cx="31988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[</a:t>
            </a:r>
            <a:r>
              <a:rPr lang="ko-KR" altLang="en-US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개인 정보 제 </a:t>
            </a:r>
            <a:r>
              <a:rPr lang="en-US" altLang="ko-KR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3</a:t>
            </a:r>
            <a:r>
              <a:rPr lang="ko-KR" altLang="en-US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자 제공에 대한 동의</a:t>
            </a:r>
            <a:r>
              <a:rPr lang="en-US" altLang="ko-KR" sz="1200" b="1">
                <a:latin typeface="Arial Narrow" panose="020B0606020202030204" pitchFamily="34" charset="0"/>
                <a:ea typeface="LG스마트체 Regular" panose="020B0600000101010101" pitchFamily="50" charset="-127"/>
              </a:rPr>
              <a:t>]</a:t>
            </a:r>
          </a:p>
        </p:txBody>
      </p:sp>
      <p:sp>
        <p:nvSpPr>
          <p:cNvPr id="3152" name="Text Box 141"/>
          <p:cNvSpPr txBox="1">
            <a:spLocks noChangeArrowheads="1"/>
          </p:cNvSpPr>
          <p:nvPr/>
        </p:nvSpPr>
        <p:spPr bwMode="auto">
          <a:xfrm>
            <a:off x="222250" y="9186863"/>
            <a:ext cx="6235700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ko-KR" altLang="en-US" sz="900" u="sng">
                <a:latin typeface="Arial Narrow" panose="020B0606020202030204" pitchFamily="34" charset="0"/>
                <a:ea typeface="LG스마트체 Regular" panose="020B0600000101010101" pitchFamily="50" charset="-127"/>
              </a:rPr>
              <a:t>상기 내용을 확인하였으며 정보 제공에 동의합니다</a:t>
            </a:r>
            <a:r>
              <a:rPr lang="en-US" altLang="ko-KR" sz="900" u="sng">
                <a:latin typeface="Arial Narrow" panose="020B0606020202030204" pitchFamily="34" charset="0"/>
                <a:ea typeface="LG스마트체 Regular" panose="020B0600000101010101" pitchFamily="50" charset="-127"/>
              </a:rPr>
              <a:t>.</a:t>
            </a:r>
            <a:r>
              <a:rPr lang="en-US" altLang="ko-KR" sz="900">
                <a:latin typeface="Arial Narrow" panose="020B0606020202030204" pitchFamily="34" charset="0"/>
                <a:ea typeface="LG스마트체 Regular" panose="020B0600000101010101" pitchFamily="50" charset="-127"/>
              </a:rPr>
              <a:t> (          )</a:t>
            </a:r>
          </a:p>
        </p:txBody>
      </p:sp>
      <p:pic>
        <p:nvPicPr>
          <p:cNvPr id="3153" name="그림 10" descr="인화원_국문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138" y="9602788"/>
            <a:ext cx="12414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767" name="Group 2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438696"/>
              </p:ext>
            </p:extLst>
          </p:nvPr>
        </p:nvGraphicFramePr>
        <p:xfrm>
          <a:off x="1590675" y="800100"/>
          <a:ext cx="4953000" cy="1330326"/>
        </p:xfrm>
        <a:graphic>
          <a:graphicData uri="http://schemas.openxmlformats.org/drawingml/2006/table">
            <a:tbl>
              <a:tblPr/>
              <a:tblGrid>
                <a:gridCol w="352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7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8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51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8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02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403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113">
                <a:tc rowSpan="2"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성</a:t>
                      </a:r>
                    </a:p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명</a:t>
                      </a:r>
                    </a:p>
                  </a:txBody>
                  <a:tcPr marL="0" marR="0" marT="45705" marB="45705" anchor="ctr" anchorCtr="1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한글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한자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생년 월일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년       월        일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영  문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국가보훈대상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장애여부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1.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대상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2.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비대상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228600" marR="0" lvl="0" indent="-22860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1.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대상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2.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비대상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병 역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10">
                <a:tc rowSpan="2"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</a:t>
                      </a:r>
                    </a:p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화</a:t>
                      </a:r>
                    </a:p>
                  </a:txBody>
                  <a:tcPr marL="0" marR="0" marT="45705" marB="45705" anchor="ctr" anchorCtr="1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휴대폰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현 주 소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0" marR="0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7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해외 연락처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E-mail</a:t>
                      </a: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0" marR="0" marT="45705" marB="457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1540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548171"/>
              </p:ext>
            </p:extLst>
          </p:nvPr>
        </p:nvGraphicFramePr>
        <p:xfrm>
          <a:off x="352425" y="2190750"/>
          <a:ext cx="6191250" cy="1370014"/>
        </p:xfrm>
        <a:graphic>
          <a:graphicData uri="http://schemas.openxmlformats.org/drawingml/2006/table">
            <a:tbl>
              <a:tblPr/>
              <a:tblGrid>
                <a:gridCol w="43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5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81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74638">
                <a:tc rowSpan="5"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학 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력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사 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항</a:t>
                      </a:r>
                    </a:p>
                  </a:txBody>
                  <a:tcPr marL="38100" marR="38100" marT="38100" marB="381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기            간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학 교 명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전공명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복수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부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전공명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평점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만점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소재지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0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~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고등학교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9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~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대학교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 4.5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~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대학원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 4.5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6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~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대학원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 4.5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1586" name="Group 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9011213"/>
              </p:ext>
            </p:extLst>
          </p:nvPr>
        </p:nvGraphicFramePr>
        <p:xfrm>
          <a:off x="352425" y="3638550"/>
          <a:ext cx="6200775" cy="984252"/>
        </p:xfrm>
        <a:graphic>
          <a:graphicData uri="http://schemas.openxmlformats.org/drawingml/2006/table">
            <a:tbl>
              <a:tblPr/>
              <a:tblGrid>
                <a:gridCol w="43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63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00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6063">
                <a:tc rowSpan="4"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경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력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기            간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직장명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근무부서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직위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담당업무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소재지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연봉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0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~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0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~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60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~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762000" eaLnBrk="0" latinLnBrk="1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1pPr>
                      <a:lvl2pPr marL="742950" indent="-285750" algn="l" defTabSz="762000" eaLnBrk="0" latinLnBrk="1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2pPr>
                      <a:lvl3pPr marL="1143000" indent="-228600" algn="l" defTabSz="762000" eaLnBrk="0" latinLnBrk="1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3pPr>
                      <a:lvl4pPr marL="16002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4pPr>
                      <a:lvl5pPr marL="2057400" indent="-228600" algn="l" defTabSz="762000" eaLnBrk="0" latinLnBrk="1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5pPr>
                      <a:lvl6pPr marL="25146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6pPr>
                      <a:lvl7pPr marL="29718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7pPr>
                      <a:lvl8pPr marL="34290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8pPr>
                      <a:lvl9pPr marL="3886200" indent="-228600" defTabSz="7620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charset="-127"/>
                          <a:ea typeface="굴림" charset="-127"/>
                        </a:defRPr>
                      </a:lvl9pPr>
                    </a:lstStyle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217" name="Text Box 121"/>
          <p:cNvSpPr txBox="1">
            <a:spLocks noChangeArrowheads="1"/>
          </p:cNvSpPr>
          <p:nvPr/>
        </p:nvSpPr>
        <p:spPr bwMode="auto">
          <a:xfrm>
            <a:off x="304800" y="4611688"/>
            <a:ext cx="3609975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en-US" altLang="ko-KR" sz="8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※ </a:t>
            </a:r>
            <a:r>
              <a:rPr lang="ko-KR" altLang="en-US" sz="8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직장경력 </a:t>
            </a:r>
            <a:r>
              <a:rPr lang="en-US" altLang="ko-KR" sz="8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/ </a:t>
            </a:r>
            <a:r>
              <a:rPr lang="ko-KR" altLang="en-US" sz="8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인턴 </a:t>
            </a:r>
            <a:r>
              <a:rPr lang="en-US" altLang="ko-KR" sz="8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/ </a:t>
            </a:r>
            <a:r>
              <a:rPr lang="ko-KR" altLang="en-US" sz="8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연구 활동 등 관련 사항이 있을시 기재 </a:t>
            </a:r>
          </a:p>
        </p:txBody>
      </p:sp>
      <p:graphicFrame>
        <p:nvGraphicFramePr>
          <p:cNvPr id="21626" name="Group 1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09079"/>
              </p:ext>
            </p:extLst>
          </p:nvPr>
        </p:nvGraphicFramePr>
        <p:xfrm>
          <a:off x="342900" y="8261350"/>
          <a:ext cx="6210300" cy="731838"/>
        </p:xfrm>
        <a:graphic>
          <a:graphicData uri="http://schemas.openxmlformats.org/drawingml/2006/table">
            <a:tbl>
              <a:tblPr/>
              <a:tblGrid>
                <a:gridCol w="4492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3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85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15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273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0016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3946">
                <a:tc rowSpan="3"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외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국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어</a:t>
                      </a:r>
                    </a:p>
                  </a:txBody>
                  <a:tcPr marL="38100" marR="38100" marT="45740" marB="4574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TEST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명</a:t>
                      </a: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점수 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만점</a:t>
                      </a: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응시일자</a:t>
                      </a: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자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격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증</a:t>
                      </a: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IT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능 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력</a:t>
                      </a: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Office(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상  중  하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9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      </a:t>
                      </a: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9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       </a:t>
                      </a: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45740" marB="4574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254" name="Text Box 158"/>
          <p:cNvSpPr txBox="1">
            <a:spLocks noChangeArrowheads="1"/>
          </p:cNvSpPr>
          <p:nvPr/>
        </p:nvSpPr>
        <p:spPr bwMode="auto">
          <a:xfrm>
            <a:off x="2314575" y="19050"/>
            <a:ext cx="2209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400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지    원    서</a:t>
            </a:r>
          </a:p>
        </p:txBody>
      </p:sp>
      <p:sp>
        <p:nvSpPr>
          <p:cNvPr id="4255" name="Text Box 159"/>
          <p:cNvSpPr txBox="1">
            <a:spLocks noChangeArrowheads="1"/>
          </p:cNvSpPr>
          <p:nvPr/>
        </p:nvSpPr>
        <p:spPr bwMode="auto">
          <a:xfrm>
            <a:off x="4514850" y="552450"/>
            <a:ext cx="21717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1000" b="1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지원구분 </a:t>
            </a:r>
            <a:r>
              <a:rPr lang="en-US" altLang="ko-KR" sz="1000" b="1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   </a:t>
            </a:r>
            <a:r>
              <a:rPr lang="ko-KR" altLang="en-US" sz="1000" b="1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신입</a:t>
            </a:r>
            <a:r>
              <a:rPr lang="en-US" altLang="ko-KR" sz="1000" b="1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      )   </a:t>
            </a:r>
            <a:r>
              <a:rPr lang="ko-KR" altLang="en-US" sz="1000" b="1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경력</a:t>
            </a:r>
            <a:r>
              <a:rPr lang="en-US" altLang="ko-KR" sz="1000" b="1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      )</a:t>
            </a:r>
            <a:r>
              <a:rPr lang="en-US" altLang="ko-KR" sz="10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</a:p>
        </p:txBody>
      </p:sp>
      <p:sp>
        <p:nvSpPr>
          <p:cNvPr id="4256" name="Rectangle 162"/>
          <p:cNvSpPr>
            <a:spLocks noChangeArrowheads="1"/>
          </p:cNvSpPr>
          <p:nvPr/>
        </p:nvSpPr>
        <p:spPr bwMode="auto">
          <a:xfrm>
            <a:off x="342900" y="790575"/>
            <a:ext cx="1181100" cy="13319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0" hangingPunct="1">
              <a:spcBef>
                <a:spcPct val="0"/>
              </a:spcBef>
              <a:buFontTx/>
              <a:buNone/>
            </a:pPr>
            <a:r>
              <a:rPr lang="ko-KR" altLang="en-US" sz="1200" b="1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사   진</a:t>
            </a:r>
          </a:p>
          <a:p>
            <a:pPr algn="ctr" eaLnBrk="1" latinLnBrk="0" hangingPunct="1">
              <a:spcBef>
                <a:spcPct val="0"/>
              </a:spcBef>
              <a:buFontTx/>
              <a:buNone/>
            </a:pPr>
            <a:r>
              <a:rPr lang="en-US" altLang="ko-KR" sz="12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</a:t>
            </a:r>
            <a:r>
              <a:rPr lang="ko-KR" altLang="en-US" sz="12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최근 </a:t>
            </a:r>
            <a:r>
              <a:rPr lang="en-US" altLang="ko-KR" sz="12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3</a:t>
            </a:r>
            <a:r>
              <a:rPr lang="ko-KR" altLang="en-US" sz="12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개월</a:t>
            </a:r>
          </a:p>
          <a:p>
            <a:pPr algn="ctr" eaLnBrk="1" latinLnBrk="0" hangingPunct="1">
              <a:spcBef>
                <a:spcPct val="0"/>
              </a:spcBef>
              <a:buFontTx/>
              <a:buNone/>
            </a:pPr>
            <a:r>
              <a:rPr lang="ko-KR" altLang="en-US" sz="12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이내 촬영한</a:t>
            </a:r>
          </a:p>
          <a:p>
            <a:pPr algn="ctr" eaLnBrk="1" latinLnBrk="0" hangingPunct="1">
              <a:spcBef>
                <a:spcPct val="0"/>
              </a:spcBef>
              <a:buFontTx/>
              <a:buNone/>
            </a:pPr>
            <a:r>
              <a:rPr lang="en-US" altLang="ko-KR" sz="12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3×4cm)</a:t>
            </a:r>
          </a:p>
        </p:txBody>
      </p:sp>
      <p:graphicFrame>
        <p:nvGraphicFramePr>
          <p:cNvPr id="21716" name="Group 2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154540"/>
              </p:ext>
            </p:extLst>
          </p:nvPr>
        </p:nvGraphicFramePr>
        <p:xfrm>
          <a:off x="342900" y="4864100"/>
          <a:ext cx="6200775" cy="3117851"/>
        </p:xfrm>
        <a:graphic>
          <a:graphicData uri="http://schemas.openxmlformats.org/drawingml/2006/table">
            <a:tbl>
              <a:tblPr/>
              <a:tblGrid>
                <a:gridCol w="43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05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4217">
                <a:tc rowSpan="4"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경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력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상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세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내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용</a:t>
                      </a:r>
                    </a:p>
                  </a:txBody>
                  <a:tcPr marL="38100" marR="38100" marT="38107" marB="38107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경력회사명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주요 경력</a:t>
                      </a: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동료 및 상사 정보</a:t>
                      </a: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78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성명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직위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연락처 기입</a:t>
                      </a: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78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78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7" marB="381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281" name="Text Box 236"/>
          <p:cNvSpPr txBox="1">
            <a:spLocks noChangeArrowheads="1"/>
          </p:cNvSpPr>
          <p:nvPr/>
        </p:nvSpPr>
        <p:spPr bwMode="auto">
          <a:xfrm>
            <a:off x="330200" y="7986713"/>
            <a:ext cx="577215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en-US" altLang="ko-KR" sz="8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※ </a:t>
            </a:r>
            <a:r>
              <a:rPr lang="ko-KR" altLang="en-US" sz="8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최근 경력 순으로 최대한 상세하게 기술</a:t>
            </a:r>
            <a:r>
              <a:rPr lang="en-US" altLang="ko-KR" sz="8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, </a:t>
            </a:r>
            <a:r>
              <a:rPr lang="ko-KR" altLang="en-US" sz="80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동료 및 상사 정보는 본인 경력 사항을 확인할 수 있는 대상자를 기입</a:t>
            </a:r>
          </a:p>
        </p:txBody>
      </p:sp>
      <p:sp>
        <p:nvSpPr>
          <p:cNvPr id="4282" name="Line 237"/>
          <p:cNvSpPr>
            <a:spLocks noChangeShapeType="1"/>
          </p:cNvSpPr>
          <p:nvPr/>
        </p:nvSpPr>
        <p:spPr bwMode="auto">
          <a:xfrm>
            <a:off x="2413000" y="469900"/>
            <a:ext cx="20701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graphicFrame>
        <p:nvGraphicFramePr>
          <p:cNvPr id="21742" name="Group 2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848745"/>
              </p:ext>
            </p:extLst>
          </p:nvPr>
        </p:nvGraphicFramePr>
        <p:xfrm>
          <a:off x="342900" y="9074150"/>
          <a:ext cx="6216650" cy="492126"/>
        </p:xfrm>
        <a:graphic>
          <a:graphicData uri="http://schemas.openxmlformats.org/drawingml/2006/table">
            <a:tbl>
              <a:tblPr/>
              <a:tblGrid>
                <a:gridCol w="44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56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77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541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6063">
                <a:tc rowSpan="2"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기</a:t>
                      </a:r>
                    </a:p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타</a:t>
                      </a:r>
                    </a:p>
                  </a:txBody>
                  <a:tcPr marL="38100" marR="38100" marT="38100" marB="381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임직원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추천여부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추천자명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직위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소속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관계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비 고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0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대상 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비대상</a:t>
                      </a: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308" name="그림 10" descr="인화원_국문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138" y="9602788"/>
            <a:ext cx="12414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984250" y="8993188"/>
            <a:ext cx="4895850" cy="471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ko-KR" altLang="en-US" sz="1100" b="1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위의 모든 기재내용이 사실과 다름없음을 본인의 성명 </a:t>
            </a:r>
            <a:r>
              <a:rPr lang="ko-KR" altLang="en-US" sz="1100" b="1" dirty="0" err="1" smtClean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기재로서</a:t>
            </a:r>
            <a:r>
              <a:rPr lang="ko-KR" altLang="en-US" sz="1100" b="1" dirty="0" smtClean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b="1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확인합니다</a:t>
            </a:r>
            <a:r>
              <a:rPr lang="en-US" altLang="ko-KR" sz="1100" b="1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 </a:t>
            </a:r>
          </a:p>
          <a:p>
            <a:pPr algn="ctr" eaLnBrk="1" hangingPunct="1">
              <a:lnSpc>
                <a:spcPct val="70000"/>
              </a:lnSpc>
              <a:spcBef>
                <a:spcPct val="50000"/>
              </a:spcBef>
              <a:buFontTx/>
              <a:buNone/>
            </a:pPr>
            <a:r>
              <a:rPr lang="en-US" altLang="ko-KR" sz="1100" b="1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                                         20   </a:t>
            </a:r>
            <a:r>
              <a:rPr lang="ko-KR" altLang="en-US" sz="1100" b="1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    월     일       지원자 </a:t>
            </a:r>
            <a:r>
              <a:rPr lang="en-US" altLang="ko-KR" sz="1100" b="1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</a:t>
            </a:r>
          </a:p>
        </p:txBody>
      </p:sp>
      <p:graphicFrame>
        <p:nvGraphicFramePr>
          <p:cNvPr id="15381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1049047"/>
              </p:ext>
            </p:extLst>
          </p:nvPr>
        </p:nvGraphicFramePr>
        <p:xfrm>
          <a:off x="361950" y="888274"/>
          <a:ext cx="6162675" cy="8065227"/>
        </p:xfrm>
        <a:graphic>
          <a:graphicData uri="http://schemas.openxmlformats.org/drawingml/2006/table">
            <a:tbl>
              <a:tblPr/>
              <a:tblGrid>
                <a:gridCol w="102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33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88409"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Self-briefing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개인특성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강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약점 등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marL="90000" marR="90000" marT="46800" marB="468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8409"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지원동기 및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기업 교육에 대한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본인 견해 기술</a:t>
                      </a:r>
                    </a:p>
                  </a:txBody>
                  <a:tcPr marL="90000" marR="90000" marT="46800" marB="468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88409"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자신의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핵심역량 및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입사 후 회사에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대한 기여도</a:t>
                      </a:r>
                    </a:p>
                  </a:txBody>
                  <a:tcPr marL="90000" marR="90000" marT="46800" marB="468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137" name="Text Box 18"/>
          <p:cNvSpPr txBox="1">
            <a:spLocks noChangeArrowheads="1"/>
          </p:cNvSpPr>
          <p:nvPr/>
        </p:nvSpPr>
        <p:spPr bwMode="auto">
          <a:xfrm>
            <a:off x="2170882" y="144235"/>
            <a:ext cx="255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ko-KR" altLang="en-US" sz="2400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자기 소개서</a:t>
            </a:r>
          </a:p>
        </p:txBody>
      </p:sp>
      <p:sp>
        <p:nvSpPr>
          <p:cNvPr id="5138" name="Line 20"/>
          <p:cNvSpPr>
            <a:spLocks noChangeShapeType="1"/>
          </p:cNvSpPr>
          <p:nvPr/>
        </p:nvSpPr>
        <p:spPr bwMode="auto">
          <a:xfrm>
            <a:off x="2123257" y="630010"/>
            <a:ext cx="26098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ko-KR" altLang="en-US"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pic>
        <p:nvPicPr>
          <p:cNvPr id="5139" name="그림 10" descr="인화원_국문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138" y="9602788"/>
            <a:ext cx="12414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Arial"/>
        <a:ea typeface="돋움"/>
        <a:cs typeface=""/>
      </a:majorFont>
      <a:minorFont>
        <a:latin typeface="Arial"/>
        <a:ea typeface="돋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기본 디자인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2669</TotalTime>
  <Words>655</Words>
  <Application>Microsoft Office PowerPoint</Application>
  <PresentationFormat>A4 용지(210x297mm)</PresentationFormat>
  <Paragraphs>179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3</vt:i4>
      </vt:variant>
    </vt:vector>
  </HeadingPairs>
  <TitlesOfParts>
    <vt:vector size="10" baseType="lpstr">
      <vt:lpstr>LG스마트체 Regular</vt:lpstr>
      <vt:lpstr>굴림</vt:lpstr>
      <vt:lpstr>돋움</vt:lpstr>
      <vt:lpstr>Arial</vt:lpstr>
      <vt:lpstr>Arial Narrow</vt:lpstr>
      <vt:lpstr>기본 디자인</vt:lpstr>
      <vt:lpstr>1_기본 디자인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LGA</dc:creator>
  <cp:lastModifiedBy>박지혜</cp:lastModifiedBy>
  <cp:revision>173</cp:revision>
  <cp:lastPrinted>2019-05-17T04:47:09Z</cp:lastPrinted>
  <dcterms:created xsi:type="dcterms:W3CDTF">1998-04-13T05:23:06Z</dcterms:created>
  <dcterms:modified xsi:type="dcterms:W3CDTF">2022-12-08T01:54:45Z</dcterms:modified>
</cp:coreProperties>
</file>