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6858000" cy="9144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>
          <p15:clr>
            <a:srgbClr val="A4A3A4"/>
          </p15:clr>
        </p15:guide>
        <p15:guide id="2" pos="431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3535"/>
    <a:srgbClr val="C00C3F"/>
    <a:srgbClr val="D9D9D9"/>
    <a:srgbClr val="D7294E"/>
    <a:srgbClr val="D83054"/>
    <a:srgbClr val="DE4E6D"/>
    <a:srgbClr val="E76F7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944" autoAdjust="0"/>
    <p:restoredTop sz="96391" autoAdjust="0"/>
  </p:normalViewPr>
  <p:slideViewPr>
    <p:cSldViewPr showGuides="1">
      <p:cViewPr>
        <p:scale>
          <a:sx n="150" d="100"/>
          <a:sy n="150" d="100"/>
        </p:scale>
        <p:origin x="1884" y="-3360"/>
      </p:cViewPr>
      <p:guideLst>
        <p:guide orient="horz"/>
        <p:guide pos="431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74B9-0E95-4B6B-927A-6E6AA300334A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476C-11B3-4C4B-9382-D21EAC2E01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141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74B9-0E95-4B6B-927A-6E6AA300334A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476C-11B3-4C4B-9382-D21EAC2E01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31916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74B9-0E95-4B6B-927A-6E6AA300334A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476C-11B3-4C4B-9382-D21EAC2E01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73968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74B9-0E95-4B6B-927A-6E6AA300334A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476C-11B3-4C4B-9382-D21EAC2E01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07348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74B9-0E95-4B6B-927A-6E6AA300334A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476C-11B3-4C4B-9382-D21EAC2E01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1531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74B9-0E95-4B6B-927A-6E6AA300334A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476C-11B3-4C4B-9382-D21EAC2E01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33139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74B9-0E95-4B6B-927A-6E6AA300334A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476C-11B3-4C4B-9382-D21EAC2E01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457132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74B9-0E95-4B6B-927A-6E6AA300334A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476C-11B3-4C4B-9382-D21EAC2E01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14462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74B9-0E95-4B6B-927A-6E6AA300334A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476C-11B3-4C4B-9382-D21EAC2E01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8654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74B9-0E95-4B6B-927A-6E6AA300334A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476C-11B3-4C4B-9382-D21EAC2E01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68813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74B9-0E95-4B6B-927A-6E6AA300334A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476C-11B3-4C4B-9382-D21EAC2E01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995286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0374B9-0E95-4B6B-927A-6E6AA300334A}" type="datetimeFigureOut">
              <a:rPr lang="ko-KR" altLang="en-US" smtClean="0"/>
              <a:t>2022-09-30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DE476C-11B3-4C4B-9382-D21EAC2E01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1511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chanju0611@lghnh.com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-1" y="-24898"/>
            <a:ext cx="6858001" cy="505849"/>
          </a:xfrm>
          <a:prstGeom prst="rect">
            <a:avLst/>
          </a:prstGeom>
          <a:solidFill>
            <a:srgbClr val="C00C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G스마트체 SemiBold" panose="020B0600000101010101" pitchFamily="50" charset="-127"/>
                <a:ea typeface="LG스마트체 SemiBold" panose="020B0600000101010101" pitchFamily="50" charset="-127"/>
              </a:rPr>
              <a:t>LG</a:t>
            </a:r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G스마트체 SemiBold" panose="020B0600000101010101" pitchFamily="50" charset="-127"/>
                <a:ea typeface="LG스마트체 SemiBold" panose="020B0600000101010101" pitchFamily="50" charset="-127"/>
              </a:rPr>
              <a:t>생활건강 신입사원 모집</a:t>
            </a:r>
            <a:endParaRPr lang="en-US" altLang="ko-K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G스마트체 SemiBold" panose="020B0600000101010101" pitchFamily="50" charset="-127"/>
              <a:ea typeface="LG스마트체 SemiBold" panose="020B0600000101010101" pitchFamily="50" charset="-127"/>
            </a:endParaRPr>
          </a:p>
        </p:txBody>
      </p:sp>
      <p:pic>
        <p:nvPicPr>
          <p:cNvPr id="31" name="그림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3216" y="8722236"/>
            <a:ext cx="1440160" cy="386268"/>
          </a:xfrm>
          <a:prstGeom prst="rect">
            <a:avLst/>
          </a:prstGeom>
        </p:spPr>
      </p:pic>
      <p:graphicFrame>
        <p:nvGraphicFramePr>
          <p:cNvPr id="32" name="표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474716"/>
              </p:ext>
            </p:extLst>
          </p:nvPr>
        </p:nvGraphicFramePr>
        <p:xfrm>
          <a:off x="236803" y="1284325"/>
          <a:ext cx="6457377" cy="15414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11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1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579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1807423682"/>
                    </a:ext>
                  </a:extLst>
                </a:gridCol>
                <a:gridCol w="60088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411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직무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전공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직무 세부 내용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우대사항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근무지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0022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err="1" smtClean="0">
                          <a:solidFill>
                            <a:srgbClr val="002060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인사노경</a:t>
                      </a:r>
                      <a:endParaRPr lang="en-US" altLang="ko-KR" sz="1000" b="1" dirty="0" smtClean="0">
                        <a:solidFill>
                          <a:srgbClr val="002060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전공무관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latinLnBrk="1">
                        <a:buFont typeface="Arial" panose="020B0604020202020204" pitchFamily="34" charset="0"/>
                        <a:buNone/>
                      </a:pP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-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현장 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노경관리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프로세스 구축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  <a:p>
                      <a:pPr marL="0" indent="0" algn="l" latinLnBrk="1">
                        <a:buFont typeface="Arial" panose="020B0604020202020204" pitchFamily="34" charset="0"/>
                        <a:buNone/>
                      </a:pPr>
                      <a:endParaRPr lang="en-US" altLang="ko-KR" sz="100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  <a:p>
                      <a:pPr marL="0" indent="0" algn="l" latinLnBrk="1">
                        <a:buFont typeface="Arial" panose="020B0604020202020204" pitchFamily="34" charset="0"/>
                        <a:buNone/>
                      </a:pP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-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단체교섭 지원 및 현장 갈등관리 지원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  <a:p>
                      <a:pPr marL="0" indent="0" algn="l" latinLnBrk="1">
                        <a:buFont typeface="Arial" panose="020B0604020202020204" pitchFamily="34" charset="0"/>
                        <a:buNone/>
                      </a:pPr>
                      <a:endParaRPr lang="en-US" altLang="ko-KR" sz="100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  <a:p>
                      <a:pPr marL="0" indent="0" algn="l" latinLnBrk="1">
                        <a:buFont typeface="Arial" panose="020B0604020202020204" pitchFamily="34" charset="0"/>
                        <a:buNone/>
                      </a:pP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-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현장 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ER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관리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  <a:p>
                      <a:pPr marL="0" indent="0" algn="l" latinLnBrk="1">
                        <a:buFont typeface="Arial" panose="020B0604020202020204" pitchFamily="34" charset="0"/>
                        <a:buNone/>
                      </a:pP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 (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사원협의체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,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노사협의회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,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개별 노무관리 수행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-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경영학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및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법학계열 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전공자</a:t>
                      </a:r>
                      <a:endParaRPr lang="en-US" altLang="ko-KR" sz="1000" baseline="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  <a:p>
                      <a:pPr algn="l" latinLnBrk="1"/>
                      <a:endParaRPr lang="en-US" altLang="ko-KR" sz="100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  <a:p>
                      <a:pPr algn="l" latinLnBrk="1"/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-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노무사 자격증 소지자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  <a:p>
                      <a:pPr marL="0" indent="0" algn="l" latinLnBrk="1">
                        <a:buFont typeface="Arial" panose="020B0604020202020204" pitchFamily="34" charset="0"/>
                        <a:buNone/>
                      </a:pPr>
                      <a:endParaRPr lang="en-US" altLang="ko-KR" sz="100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충북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청주시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4" name="TextBox 33"/>
          <p:cNvSpPr txBox="1"/>
          <p:nvPr/>
        </p:nvSpPr>
        <p:spPr>
          <a:xfrm>
            <a:off x="404664" y="971600"/>
            <a:ext cx="981359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300" b="1" dirty="0" smtClean="0">
                <a:solidFill>
                  <a:srgbClr val="C00C3F"/>
                </a:solidFill>
                <a:latin typeface="LG스마트체 SemiBold" panose="020B0600000101010101" pitchFamily="50" charset="-127"/>
                <a:ea typeface="LG스마트체 SemiBold" panose="020B0600000101010101" pitchFamily="50" charset="-127"/>
              </a:rPr>
              <a:t>◆ 모집분야</a:t>
            </a:r>
            <a:endParaRPr lang="en-US" altLang="ko-KR" sz="1300" b="1" dirty="0" smtClean="0">
              <a:solidFill>
                <a:srgbClr val="C00C3F"/>
              </a:solidFill>
              <a:latin typeface="LG스마트체 SemiBold" panose="020B0600000101010101" pitchFamily="50" charset="-127"/>
              <a:ea typeface="LG스마트체 SemiBold" panose="020B0600000101010101" pitchFamily="50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60648" y="467544"/>
            <a:ext cx="6192688" cy="612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ko-KR" altLang="en-US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글로벌 화장품</a:t>
            </a:r>
            <a:r>
              <a:rPr lang="en-US" altLang="ko-KR" sz="13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</a:t>
            </a:r>
            <a:r>
              <a:rPr lang="ko-KR" altLang="en-US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및 생활용품 기업인 </a:t>
            </a:r>
            <a:r>
              <a:rPr lang="en-US" altLang="ko-KR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LG</a:t>
            </a:r>
            <a:r>
              <a:rPr lang="ko-KR" altLang="en-US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생활건강에서 신입사원을 모집합니다</a:t>
            </a:r>
            <a:r>
              <a:rPr lang="en-US" altLang="ko-KR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. </a:t>
            </a:r>
          </a:p>
          <a:p>
            <a:pPr algn="ctr">
              <a:lnSpc>
                <a:spcPct val="130000"/>
              </a:lnSpc>
            </a:pPr>
            <a:r>
              <a:rPr lang="ko-KR" altLang="en-US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관심 있는 분들의 많은 지원 부탁 드립니다</a:t>
            </a:r>
            <a:r>
              <a:rPr lang="en-US" altLang="ko-KR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. </a:t>
            </a:r>
            <a:r>
              <a:rPr lang="ko-KR" altLang="en-US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</a:t>
            </a:r>
            <a:endParaRPr lang="en-US" altLang="ko-KR" sz="1300" b="1" dirty="0">
              <a:solidFill>
                <a:schemeClr val="tx1">
                  <a:lumMod val="75000"/>
                  <a:lumOff val="25000"/>
                </a:schemeClr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02230" y="3131840"/>
            <a:ext cx="981359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300" b="1" dirty="0" smtClean="0">
                <a:solidFill>
                  <a:srgbClr val="C00C3F"/>
                </a:solidFill>
                <a:latin typeface="LG스마트체 SemiBold" panose="020B0600000101010101" pitchFamily="50" charset="-127"/>
                <a:ea typeface="LG스마트체 SemiBold" panose="020B0600000101010101" pitchFamily="50" charset="-127"/>
              </a:rPr>
              <a:t>◆ 지원자격</a:t>
            </a:r>
            <a:endParaRPr lang="en-US" altLang="ko-KR" sz="1300" b="1" dirty="0" smtClean="0">
              <a:solidFill>
                <a:srgbClr val="C00C3F"/>
              </a:solidFill>
              <a:latin typeface="LG스마트체 SemiBold" panose="020B0600000101010101" pitchFamily="50" charset="-127"/>
              <a:ea typeface="LG스마트체 SemiBold" panose="020B0600000101010101" pitchFamily="50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464221" y="3339915"/>
            <a:ext cx="5482626" cy="79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" lvl="0" indent="-85725">
              <a:lnSpc>
                <a:spcPct val="130000"/>
              </a:lnSpc>
              <a:spcBef>
                <a:spcPts val="300"/>
              </a:spcBef>
              <a:buFont typeface="Wingdings" panose="05000000000000000000" pitchFamily="2" charset="2"/>
              <a:buChar char="§"/>
            </a:pPr>
            <a:r>
              <a:rPr lang="ko-KR" altLang="en-US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기 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졸업자로서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, ’22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년 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11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월부터 </a:t>
            </a:r>
            <a:r>
              <a:rPr lang="ko-KR" altLang="en-US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실시 예정인</a:t>
            </a:r>
            <a:r>
              <a:rPr lang="en-US" altLang="ko-KR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</a:t>
            </a:r>
            <a:r>
              <a:rPr lang="ko-KR" altLang="en-US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인턴십 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전형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(4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주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)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에 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Full-time</a:t>
            </a:r>
            <a:r>
              <a:rPr lang="en-US" altLang="ko-KR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참여가 가능하고</a:t>
            </a:r>
            <a:r>
              <a:rPr lang="en-US" altLang="ko-KR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‘22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년 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12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월부터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입사 가능한 </a:t>
            </a:r>
            <a:r>
              <a:rPr lang="ko-KR" altLang="en-US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자</a:t>
            </a:r>
            <a:endParaRPr lang="en-US" altLang="ko-KR" sz="1100" dirty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</a:endParaRPr>
          </a:p>
          <a:p>
            <a:pPr marL="85725" lvl="0" indent="-85725">
              <a:lnSpc>
                <a:spcPct val="130000"/>
              </a:lnSpc>
              <a:spcBef>
                <a:spcPts val="300"/>
              </a:spcBef>
              <a:buFont typeface="Wingdings" panose="05000000000000000000" pitchFamily="2" charset="2"/>
              <a:buChar char="§"/>
            </a:pP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해외여행에 </a:t>
            </a:r>
            <a:r>
              <a:rPr lang="ko-KR" altLang="en-US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결격 사유가 없는 자</a:t>
            </a:r>
            <a:endParaRPr lang="en-US" altLang="ko-KR" sz="1100" dirty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04664" y="4257147"/>
            <a:ext cx="1027845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300" b="1" dirty="0" smtClean="0">
                <a:solidFill>
                  <a:srgbClr val="C00C3F"/>
                </a:solidFill>
                <a:latin typeface="LG스마트체 SemiBold" panose="020B0600000101010101" pitchFamily="50" charset="-127"/>
                <a:ea typeface="LG스마트체 SemiBold" panose="020B0600000101010101" pitchFamily="50" charset="-127"/>
              </a:rPr>
              <a:t>◆ 채용 전형</a:t>
            </a:r>
            <a:endParaRPr lang="en-US" altLang="ko-KR" sz="1300" b="1" dirty="0" smtClean="0">
              <a:solidFill>
                <a:srgbClr val="C00C3F"/>
              </a:solidFill>
              <a:latin typeface="LG스마트체 SemiBold" panose="020B0600000101010101" pitchFamily="50" charset="-127"/>
              <a:ea typeface="LG스마트체 SemiBold" panose="020B0600000101010101" pitchFamily="50" charset="-127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439842" y="5665231"/>
            <a:ext cx="5765737" cy="8294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" lvl="0" indent="-85725">
              <a:lnSpc>
                <a:spcPct val="130000"/>
              </a:lnSpc>
              <a:spcBef>
                <a:spcPts val="300"/>
              </a:spcBef>
              <a:buFont typeface="Wingdings" panose="05000000000000000000" pitchFamily="2" charset="2"/>
              <a:buChar char="§"/>
            </a:pP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입사 지원 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: LG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커리어스 홈페이지 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(careers.lg.com) – ‘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회사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’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에서 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‘LG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생활건강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’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선택 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- 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</a:t>
            </a:r>
            <a:endParaRPr lang="en-US" altLang="ko-KR" sz="1100" dirty="0" smtClean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</a:endParaRPr>
          </a:p>
          <a:p>
            <a:pPr lvl="0">
              <a:lnSpc>
                <a:spcPct val="130000"/>
              </a:lnSpc>
              <a:spcBef>
                <a:spcPts val="300"/>
              </a:spcBef>
            </a:pP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                   - ‘[LG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생활건강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] 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상시 인재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Pool 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등록 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(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신입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)’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에서 지원서 접수</a:t>
            </a:r>
            <a:endParaRPr lang="en-US" altLang="ko-KR" sz="1100" dirty="0" smtClean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</a:endParaRPr>
          </a:p>
          <a:p>
            <a:pPr marL="92075" lvl="0" indent="-92075">
              <a:lnSpc>
                <a:spcPct val="130000"/>
              </a:lnSpc>
              <a:spcBef>
                <a:spcPts val="300"/>
              </a:spcBef>
              <a:buFont typeface="Wingdings" panose="05000000000000000000" pitchFamily="2" charset="2"/>
              <a:buChar char="§"/>
            </a:pPr>
            <a:r>
              <a:rPr lang="ko-KR" altLang="en-US" sz="1100" dirty="0" smtClean="0"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지원 기한 </a:t>
            </a:r>
            <a:r>
              <a:rPr lang="en-US" altLang="ko-KR" sz="1100" dirty="0" smtClean="0"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: </a:t>
            </a:r>
            <a:r>
              <a:rPr lang="en-US" altLang="ko-KR" sz="1100" b="1" u="sng" dirty="0" smtClean="0">
                <a:solidFill>
                  <a:srgbClr val="FF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2022.10.6(</a:t>
            </a:r>
            <a:r>
              <a:rPr lang="ko-KR" altLang="en-US" sz="1100" b="1" u="sng" dirty="0">
                <a:solidFill>
                  <a:srgbClr val="FF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목</a:t>
            </a:r>
            <a:r>
              <a:rPr lang="en-US" altLang="ko-KR" sz="1100" b="1" u="sng" dirty="0" smtClean="0">
                <a:solidFill>
                  <a:srgbClr val="FF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) </a:t>
            </a:r>
            <a:r>
              <a:rPr lang="en-US" altLang="ko-KR" sz="1100" b="1" u="sng" dirty="0" smtClean="0">
                <a:solidFill>
                  <a:srgbClr val="FF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23:59 </a:t>
            </a:r>
            <a:r>
              <a:rPr lang="ko-KR" altLang="en-US" sz="1100" b="1" u="sng" dirty="0" smtClean="0">
                <a:solidFill>
                  <a:srgbClr val="FF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까지</a:t>
            </a:r>
            <a:endParaRPr lang="en-US" altLang="ko-KR" sz="1100" b="1" u="sng" dirty="0" smtClean="0">
              <a:solidFill>
                <a:srgbClr val="FF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</a:endParaRPr>
          </a:p>
        </p:txBody>
      </p:sp>
      <p:grpSp>
        <p:nvGrpSpPr>
          <p:cNvPr id="44" name="그룹 43"/>
          <p:cNvGrpSpPr/>
          <p:nvPr/>
        </p:nvGrpSpPr>
        <p:grpSpPr>
          <a:xfrm>
            <a:off x="692695" y="4557397"/>
            <a:ext cx="5760641" cy="878699"/>
            <a:chOff x="244519" y="5070782"/>
            <a:chExt cx="6364402" cy="1021530"/>
          </a:xfrm>
        </p:grpSpPr>
        <p:grpSp>
          <p:nvGrpSpPr>
            <p:cNvPr id="45" name="그룹 44"/>
            <p:cNvGrpSpPr/>
            <p:nvPr/>
          </p:nvGrpSpPr>
          <p:grpSpPr>
            <a:xfrm>
              <a:off x="244520" y="5070782"/>
              <a:ext cx="6364401" cy="812371"/>
              <a:chOff x="246832" y="4508769"/>
              <a:chExt cx="6364401" cy="812371"/>
            </a:xfrm>
          </p:grpSpPr>
          <p:sp>
            <p:nvSpPr>
              <p:cNvPr id="53" name="모서리가 둥근 직사각형 52"/>
              <p:cNvSpPr/>
              <p:nvPr/>
            </p:nvSpPr>
            <p:spPr>
              <a:xfrm>
                <a:off x="246832" y="4508769"/>
                <a:ext cx="1080120" cy="792088"/>
              </a:xfrm>
              <a:prstGeom prst="roundRect">
                <a:avLst/>
              </a:prstGeom>
              <a:solidFill>
                <a:srgbClr val="D9D9D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100" dirty="0" smtClean="0">
                    <a:solidFill>
                      <a:srgbClr val="000000"/>
                    </a:solidFill>
                    <a:latin typeface="LG스마트체 Regular" panose="020B0600000101010101" pitchFamily="50" charset="-127"/>
                    <a:ea typeface="LG스마트체 Regular" panose="020B0600000101010101" pitchFamily="50" charset="-127"/>
                  </a:rPr>
                  <a:t>서류전형</a:t>
                </a:r>
                <a:endParaRPr lang="en-US" altLang="ko-KR" sz="1100" dirty="0" smtClean="0">
                  <a:solidFill>
                    <a:srgbClr val="000000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endParaRPr>
              </a:p>
            </p:txBody>
          </p:sp>
          <p:sp>
            <p:nvSpPr>
              <p:cNvPr id="54" name="모서리가 둥근 직사각형 53"/>
              <p:cNvSpPr/>
              <p:nvPr/>
            </p:nvSpPr>
            <p:spPr>
              <a:xfrm>
                <a:off x="5531113" y="4529052"/>
                <a:ext cx="1080120" cy="792088"/>
              </a:xfrm>
              <a:prstGeom prst="roundRect">
                <a:avLst/>
              </a:prstGeom>
              <a:solidFill>
                <a:srgbClr val="D9D9D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100" dirty="0" smtClean="0">
                    <a:solidFill>
                      <a:srgbClr val="000000"/>
                    </a:solidFill>
                    <a:latin typeface="LG스마트체 Regular" panose="020B0600000101010101" pitchFamily="50" charset="-127"/>
                    <a:ea typeface="LG스마트체 Regular" panose="020B0600000101010101" pitchFamily="50" charset="-127"/>
                  </a:rPr>
                  <a:t>최종</a:t>
                </a:r>
                <a:endParaRPr lang="en-US" altLang="ko-KR" sz="1100" dirty="0" smtClean="0">
                  <a:solidFill>
                    <a:srgbClr val="000000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endParaRPr>
              </a:p>
              <a:p>
                <a:pPr algn="ctr"/>
                <a:r>
                  <a:rPr lang="ko-KR" altLang="en-US" sz="1100" dirty="0" smtClean="0">
                    <a:solidFill>
                      <a:srgbClr val="000000"/>
                    </a:solidFill>
                    <a:latin typeface="LG스마트체 Regular" panose="020B0600000101010101" pitchFamily="50" charset="-127"/>
                    <a:ea typeface="LG스마트체 Regular" panose="020B0600000101010101" pitchFamily="50" charset="-127"/>
                  </a:rPr>
                  <a:t>입사</a:t>
                </a:r>
                <a:endParaRPr lang="en-US" altLang="ko-KR" sz="1100" dirty="0" smtClean="0">
                  <a:solidFill>
                    <a:srgbClr val="000000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endParaRPr>
              </a:p>
            </p:txBody>
          </p:sp>
          <p:sp>
            <p:nvSpPr>
              <p:cNvPr id="55" name="모서리가 둥근 직사각형 54"/>
              <p:cNvSpPr/>
              <p:nvPr/>
            </p:nvSpPr>
            <p:spPr>
              <a:xfrm>
                <a:off x="2889007" y="4520750"/>
                <a:ext cx="1080120" cy="792088"/>
              </a:xfrm>
              <a:prstGeom prst="roundRect">
                <a:avLst/>
              </a:prstGeom>
              <a:solidFill>
                <a:srgbClr val="D9D9D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100" dirty="0" smtClean="0">
                    <a:solidFill>
                      <a:srgbClr val="000000"/>
                    </a:solidFill>
                    <a:latin typeface="LG스마트체 Regular" panose="020B0600000101010101" pitchFamily="50" charset="-127"/>
                    <a:ea typeface="LG스마트체 Regular" panose="020B0600000101010101" pitchFamily="50" charset="-127"/>
                  </a:rPr>
                  <a:t>면접전형</a:t>
                </a:r>
                <a:endParaRPr lang="en-US" altLang="ko-KR" sz="1100" dirty="0" smtClean="0">
                  <a:solidFill>
                    <a:srgbClr val="000000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endParaRPr>
              </a:p>
            </p:txBody>
          </p:sp>
          <p:sp>
            <p:nvSpPr>
              <p:cNvPr id="56" name="모서리가 둥근 직사각형 55"/>
              <p:cNvSpPr/>
              <p:nvPr/>
            </p:nvSpPr>
            <p:spPr>
              <a:xfrm>
                <a:off x="1567885" y="4525525"/>
                <a:ext cx="1080120" cy="792088"/>
              </a:xfrm>
              <a:prstGeom prst="roundRect">
                <a:avLst/>
              </a:prstGeom>
              <a:solidFill>
                <a:srgbClr val="D9D9D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100" dirty="0" smtClean="0">
                    <a:solidFill>
                      <a:srgbClr val="000000"/>
                    </a:solidFill>
                    <a:latin typeface="LG스마트체 Regular" panose="020B0600000101010101" pitchFamily="50" charset="-127"/>
                    <a:ea typeface="LG스마트체 Regular" panose="020B0600000101010101" pitchFamily="50" charset="-127"/>
                  </a:rPr>
                  <a:t>인적성검사</a:t>
                </a:r>
                <a:endParaRPr lang="en-US" altLang="ko-KR" sz="1100" dirty="0" smtClean="0">
                  <a:solidFill>
                    <a:srgbClr val="000000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endParaRPr>
              </a:p>
              <a:p>
                <a:pPr algn="ctr"/>
                <a:r>
                  <a:rPr lang="ko-KR" altLang="en-US" sz="1100" dirty="0" smtClean="0">
                    <a:solidFill>
                      <a:srgbClr val="000000"/>
                    </a:solidFill>
                    <a:latin typeface="LG스마트체 Regular" panose="020B0600000101010101" pitchFamily="50" charset="-127"/>
                    <a:ea typeface="LG스마트체 Regular" panose="020B0600000101010101" pitchFamily="50" charset="-127"/>
                  </a:rPr>
                  <a:t>전형</a:t>
                </a:r>
                <a:endParaRPr lang="ko-KR" altLang="en-US" sz="1100" dirty="0"/>
              </a:p>
            </p:txBody>
          </p:sp>
          <p:sp>
            <p:nvSpPr>
              <p:cNvPr id="57" name="모서리가 둥근 직사각형 56"/>
              <p:cNvSpPr/>
              <p:nvPr/>
            </p:nvSpPr>
            <p:spPr>
              <a:xfrm>
                <a:off x="4210060" y="4520750"/>
                <a:ext cx="1080120" cy="792088"/>
              </a:xfrm>
              <a:prstGeom prst="roundRect">
                <a:avLst/>
              </a:prstGeom>
              <a:solidFill>
                <a:srgbClr val="D9D9D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100" dirty="0" smtClean="0">
                    <a:solidFill>
                      <a:srgbClr val="000000"/>
                    </a:solidFill>
                    <a:latin typeface="LG스마트체 Regular" panose="020B0600000101010101" pitchFamily="50" charset="-127"/>
                    <a:ea typeface="LG스마트체 Regular" panose="020B0600000101010101" pitchFamily="50" charset="-127"/>
                  </a:rPr>
                  <a:t>인턴십전형</a:t>
                </a:r>
                <a:endParaRPr lang="en-US" altLang="ko-KR" sz="1100" dirty="0" smtClean="0">
                  <a:solidFill>
                    <a:srgbClr val="000000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endParaRPr>
              </a:p>
              <a:p>
                <a:pPr algn="ctr"/>
                <a:r>
                  <a:rPr lang="en-US" altLang="ko-KR" sz="1100" dirty="0" smtClean="0">
                    <a:solidFill>
                      <a:srgbClr val="000000"/>
                    </a:solidFill>
                    <a:latin typeface="LG스마트체 Regular" panose="020B0600000101010101" pitchFamily="50" charset="-127"/>
                    <a:ea typeface="LG스마트체 Regular" panose="020B0600000101010101" pitchFamily="50" charset="-127"/>
                  </a:rPr>
                  <a:t>(4</a:t>
                </a:r>
                <a:r>
                  <a:rPr lang="ko-KR" altLang="en-US" sz="1100" dirty="0" smtClean="0">
                    <a:solidFill>
                      <a:srgbClr val="000000"/>
                    </a:solidFill>
                    <a:latin typeface="LG스마트체 Regular" panose="020B0600000101010101" pitchFamily="50" charset="-127"/>
                    <a:ea typeface="LG스마트체 Regular" panose="020B0600000101010101" pitchFamily="50" charset="-127"/>
                  </a:rPr>
                  <a:t>주</a:t>
                </a:r>
                <a:r>
                  <a:rPr lang="en-US" altLang="ko-KR" sz="1100" dirty="0" smtClean="0">
                    <a:solidFill>
                      <a:srgbClr val="000000"/>
                    </a:solidFill>
                    <a:latin typeface="LG스마트체 Regular" panose="020B0600000101010101" pitchFamily="50" charset="-127"/>
                    <a:ea typeface="LG스마트체 Regular" panose="020B0600000101010101" pitchFamily="50" charset="-127"/>
                  </a:rPr>
                  <a:t>)</a:t>
                </a:r>
                <a:endParaRPr lang="ko-KR" altLang="en-US" sz="1100" dirty="0"/>
              </a:p>
            </p:txBody>
          </p:sp>
        </p:grpSp>
        <p:sp>
          <p:nvSpPr>
            <p:cNvPr id="46" name="이등변 삼각형 45"/>
            <p:cNvSpPr/>
            <p:nvPr/>
          </p:nvSpPr>
          <p:spPr>
            <a:xfrm rot="5400000">
              <a:off x="1132037" y="5456769"/>
              <a:ext cx="645660" cy="50511"/>
            </a:xfrm>
            <a:prstGeom prst="triangle">
              <a:avLst/>
            </a:prstGeom>
            <a:solidFill>
              <a:srgbClr val="C00C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7" name="이등변 삼각형 46"/>
            <p:cNvSpPr/>
            <p:nvPr/>
          </p:nvSpPr>
          <p:spPr>
            <a:xfrm rot="5400000">
              <a:off x="2449476" y="5465793"/>
              <a:ext cx="645661" cy="50511"/>
            </a:xfrm>
            <a:prstGeom prst="triangle">
              <a:avLst/>
            </a:prstGeom>
            <a:solidFill>
              <a:srgbClr val="C00C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8" name="이등변 삼각형 47"/>
            <p:cNvSpPr/>
            <p:nvPr/>
          </p:nvSpPr>
          <p:spPr>
            <a:xfrm rot="5400000">
              <a:off x="5095299" y="5449522"/>
              <a:ext cx="645660" cy="50511"/>
            </a:xfrm>
            <a:prstGeom prst="triangle">
              <a:avLst/>
            </a:prstGeom>
            <a:solidFill>
              <a:srgbClr val="C00C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9" name="이등변 삼각형 48"/>
            <p:cNvSpPr/>
            <p:nvPr/>
          </p:nvSpPr>
          <p:spPr>
            <a:xfrm rot="5400000">
              <a:off x="3774213" y="5465793"/>
              <a:ext cx="645660" cy="50511"/>
            </a:xfrm>
            <a:prstGeom prst="triangle">
              <a:avLst/>
            </a:prstGeom>
            <a:solidFill>
              <a:srgbClr val="C00C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0" name="순서도: 지연 49"/>
            <p:cNvSpPr/>
            <p:nvPr/>
          </p:nvSpPr>
          <p:spPr>
            <a:xfrm>
              <a:off x="5415596" y="5933876"/>
              <a:ext cx="1193325" cy="158434"/>
            </a:xfrm>
            <a:prstGeom prst="flowChartDelay">
              <a:avLst/>
            </a:prstGeom>
            <a:solidFill>
              <a:srgbClr val="C00C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dirty="0" smtClean="0">
                  <a:solidFill>
                    <a:schemeClr val="bg1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rPr>
                <a:t>12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rPr>
                <a:t>월</a:t>
              </a:r>
              <a:endParaRPr lang="ko-KR" altLang="en-US" sz="1000" dirty="0">
                <a:solidFill>
                  <a:schemeClr val="bg1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endParaRPr>
            </a:p>
          </p:txBody>
        </p:sp>
        <p:sp>
          <p:nvSpPr>
            <p:cNvPr id="51" name="직사각형 50"/>
            <p:cNvSpPr/>
            <p:nvPr/>
          </p:nvSpPr>
          <p:spPr>
            <a:xfrm>
              <a:off x="4122298" y="5933876"/>
              <a:ext cx="1219504" cy="158436"/>
            </a:xfrm>
            <a:prstGeom prst="rect">
              <a:avLst/>
            </a:prstGeom>
            <a:solidFill>
              <a:srgbClr val="C00C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dirty="0" smtClean="0">
                  <a:solidFill>
                    <a:schemeClr val="bg1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rPr>
                <a:t>11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rPr>
                <a:t>월 </a:t>
              </a:r>
              <a:endParaRPr lang="ko-KR" altLang="en-US" sz="1000" dirty="0">
                <a:solidFill>
                  <a:schemeClr val="bg1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endParaRPr>
            </a:p>
          </p:txBody>
        </p:sp>
        <p:sp>
          <p:nvSpPr>
            <p:cNvPr id="52" name="순서도: 지연 51"/>
            <p:cNvSpPr/>
            <p:nvPr/>
          </p:nvSpPr>
          <p:spPr>
            <a:xfrm flipH="1">
              <a:off x="244519" y="5933876"/>
              <a:ext cx="3803984" cy="157951"/>
            </a:xfrm>
            <a:prstGeom prst="flowChartDelay">
              <a:avLst/>
            </a:prstGeom>
            <a:solidFill>
              <a:srgbClr val="C00C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dirty="0" smtClean="0">
                  <a:solidFill>
                    <a:schemeClr val="bg1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rPr>
                <a:t>10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rPr>
                <a:t>월</a:t>
              </a:r>
              <a:r>
                <a:rPr lang="en-US" altLang="ko-KR" sz="1000" dirty="0" smtClean="0">
                  <a:solidFill>
                    <a:schemeClr val="bg1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rPr>
                <a:t>~11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rPr>
                <a:t>월</a:t>
              </a:r>
              <a:endParaRPr lang="ko-KR" altLang="en-US" sz="1000" dirty="0">
                <a:solidFill>
                  <a:schemeClr val="bg1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endParaRPr>
            </a:p>
          </p:txBody>
        </p:sp>
      </p:grpSp>
      <p:sp>
        <p:nvSpPr>
          <p:cNvPr id="58" name="TextBox 57"/>
          <p:cNvSpPr txBox="1"/>
          <p:nvPr/>
        </p:nvSpPr>
        <p:spPr>
          <a:xfrm>
            <a:off x="349089" y="6937286"/>
            <a:ext cx="1027845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300" b="1" dirty="0" smtClean="0">
                <a:solidFill>
                  <a:srgbClr val="C00C3F"/>
                </a:solidFill>
                <a:latin typeface="LG스마트체 SemiBold" panose="020B0600000101010101" pitchFamily="50" charset="-127"/>
                <a:ea typeface="LG스마트체 SemiBold" panose="020B0600000101010101" pitchFamily="50" charset="-127"/>
              </a:rPr>
              <a:t>◆ 기타 사항</a:t>
            </a:r>
            <a:endParaRPr lang="en-US" altLang="ko-KR" sz="1300" b="1" dirty="0" smtClean="0">
              <a:solidFill>
                <a:srgbClr val="C00C3F"/>
              </a:solidFill>
              <a:latin typeface="LG스마트체 SemiBold" panose="020B0600000101010101" pitchFamily="50" charset="-127"/>
              <a:ea typeface="LG스마트체 SemiBold" panose="020B0600000101010101" pitchFamily="50" charset="-127"/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476191" y="7206899"/>
            <a:ext cx="6253671" cy="8294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" lvl="0" indent="-85725">
              <a:lnSpc>
                <a:spcPct val="130000"/>
              </a:lnSpc>
              <a:spcBef>
                <a:spcPts val="300"/>
              </a:spcBef>
              <a:buFont typeface="Wingdings" panose="05000000000000000000" pitchFamily="2" charset="2"/>
              <a:buChar char="§"/>
            </a:pPr>
            <a:r>
              <a:rPr lang="ko-KR" altLang="en-US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기한 내 제출완료 된 지원서를 검토하며</a:t>
            </a:r>
            <a:r>
              <a:rPr lang="en-US" altLang="ko-KR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, </a:t>
            </a:r>
            <a:r>
              <a:rPr lang="ko-KR" altLang="en-US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서류전형 합격자에 한하여 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프로세스를 </a:t>
            </a:r>
            <a:r>
              <a:rPr lang="ko-KR" altLang="en-US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개별 안내드릴 예정입니다</a:t>
            </a:r>
            <a:r>
              <a:rPr lang="en-US" altLang="ko-KR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.</a:t>
            </a:r>
          </a:p>
          <a:p>
            <a:pPr marL="85725" indent="-85725">
              <a:lnSpc>
                <a:spcPct val="130000"/>
              </a:lnSpc>
              <a:spcBef>
                <a:spcPts val="300"/>
              </a:spcBef>
              <a:buFont typeface="Wingdings" panose="05000000000000000000" pitchFamily="2" charset="2"/>
              <a:buChar char="§"/>
            </a:pP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인턴십 </a:t>
            </a:r>
            <a:r>
              <a:rPr lang="ko-KR" altLang="en-US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전형도 채용 과정의 일부이므로 불합격할 수 있습니다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.</a:t>
            </a:r>
          </a:p>
          <a:p>
            <a:pPr>
              <a:lnSpc>
                <a:spcPct val="130000"/>
              </a:lnSpc>
              <a:spcBef>
                <a:spcPts val="300"/>
              </a:spcBef>
            </a:pP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 채용 문의는 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LG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생활건강 채용담당자 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hlinkClick r:id="rId3"/>
              </a:rPr>
              <a:t>chanju0611@lghnh.com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으로 연락 바랍니다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88583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3259</TotalTime>
  <Words>211</Words>
  <Application>Microsoft Office PowerPoint</Application>
  <PresentationFormat>화면 슬라이드 쇼(4:3)</PresentationFormat>
  <Paragraphs>44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LG스마트체 Regular</vt:lpstr>
      <vt:lpstr>LG스마트체 SemiBold</vt:lpstr>
      <vt:lpstr>맑은 고딕</vt:lpstr>
      <vt:lpstr>Arial</vt:lpstr>
      <vt:lpstr>Wingdings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hsheo</dc:creator>
  <cp:lastModifiedBy>chanju0611</cp:lastModifiedBy>
  <cp:revision>163</cp:revision>
  <cp:lastPrinted>2021-07-08T00:47:48Z</cp:lastPrinted>
  <dcterms:created xsi:type="dcterms:W3CDTF">2018-08-30T05:34:16Z</dcterms:created>
  <dcterms:modified xsi:type="dcterms:W3CDTF">2022-09-30T02:11:16Z</dcterms:modified>
</cp:coreProperties>
</file>