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7" d="100"/>
          <a:sy n="77" d="100"/>
        </p:scale>
        <p:origin x="147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B04C9-E177-4D23-A46E-8747E744D469}" type="datetimeFigureOut">
              <a:rPr lang="ko-KR" altLang="en-US" smtClean="0"/>
              <a:t>2022-09-28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18BE4-3F17-445B-8182-DEBA25EBC9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72976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B04C9-E177-4D23-A46E-8747E744D469}" type="datetimeFigureOut">
              <a:rPr lang="ko-KR" altLang="en-US" smtClean="0"/>
              <a:t>2022-09-28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18BE4-3F17-445B-8182-DEBA25EBC9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34095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B04C9-E177-4D23-A46E-8747E744D469}" type="datetimeFigureOut">
              <a:rPr lang="ko-KR" altLang="en-US" smtClean="0"/>
              <a:t>2022-09-28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18BE4-3F17-445B-8182-DEBA25EBC9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9590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B04C9-E177-4D23-A46E-8747E744D469}" type="datetimeFigureOut">
              <a:rPr lang="ko-KR" altLang="en-US" smtClean="0"/>
              <a:t>2022-09-28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18BE4-3F17-445B-8182-DEBA25EBC9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04158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B04C9-E177-4D23-A46E-8747E744D469}" type="datetimeFigureOut">
              <a:rPr lang="ko-KR" altLang="en-US" smtClean="0"/>
              <a:t>2022-09-28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18BE4-3F17-445B-8182-DEBA25EBC9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3273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B04C9-E177-4D23-A46E-8747E744D469}" type="datetimeFigureOut">
              <a:rPr lang="ko-KR" altLang="en-US" smtClean="0"/>
              <a:t>2022-09-28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18BE4-3F17-445B-8182-DEBA25EBC9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9585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B04C9-E177-4D23-A46E-8747E744D469}" type="datetimeFigureOut">
              <a:rPr lang="ko-KR" altLang="en-US" smtClean="0"/>
              <a:t>2022-09-28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18BE4-3F17-445B-8182-DEBA25EBC9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7194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B04C9-E177-4D23-A46E-8747E744D469}" type="datetimeFigureOut">
              <a:rPr lang="ko-KR" altLang="en-US" smtClean="0"/>
              <a:t>2022-09-28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18BE4-3F17-445B-8182-DEBA25EBC9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84346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B04C9-E177-4D23-A46E-8747E744D469}" type="datetimeFigureOut">
              <a:rPr lang="ko-KR" altLang="en-US" smtClean="0"/>
              <a:t>2022-09-28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18BE4-3F17-445B-8182-DEBA25EBC9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7728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B04C9-E177-4D23-A46E-8747E744D469}" type="datetimeFigureOut">
              <a:rPr lang="ko-KR" altLang="en-US" smtClean="0"/>
              <a:t>2022-09-28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18BE4-3F17-445B-8182-DEBA25EBC9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27423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B04C9-E177-4D23-A46E-8747E744D469}" type="datetimeFigureOut">
              <a:rPr lang="ko-KR" altLang="en-US" smtClean="0"/>
              <a:t>2022-09-28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18BE4-3F17-445B-8182-DEBA25EBC9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29595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9B04C9-E177-4D23-A46E-8747E744D469}" type="datetimeFigureOut">
              <a:rPr lang="ko-KR" altLang="en-US" smtClean="0"/>
              <a:t>2022-09-28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118BE4-3F17-445B-8182-DEBA25EBC9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62349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304">
            <a:extLst>
              <a:ext uri="{FF2B5EF4-FFF2-40B4-BE49-F238E27FC236}">
                <a16:creationId xmlns:a16="http://schemas.microsoft.com/office/drawing/2014/main" id="{36292753-5E28-42F6-ADD0-0BE92E8048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880" y="599440"/>
            <a:ext cx="573024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400" b="1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effectLst/>
                <a:latin typeface="+mj-ea"/>
                <a:ea typeface="+mj-ea"/>
                <a:cs typeface="바탕" panose="02030600000101010101" pitchFamily="18" charset="-127"/>
              </a:rPr>
              <a:t>LX</a:t>
            </a:r>
            <a:r>
              <a:rPr lang="ko-KR" sz="2400" b="1" dirty="0" err="1">
                <a:ln>
                  <a:solidFill>
                    <a:sysClr val="windowText" lastClr="000000">
                      <a:alpha val="0"/>
                    </a:sysClr>
                  </a:solidFill>
                </a:ln>
                <a:effectLst/>
                <a:latin typeface="+mj-ea"/>
                <a:ea typeface="+mj-ea"/>
                <a:cs typeface="바탕" panose="02030600000101010101" pitchFamily="18" charset="-127"/>
              </a:rPr>
              <a:t>세미콘</a:t>
            </a:r>
            <a:r>
              <a:rPr lang="ko-KR" sz="2400" b="1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effectLst/>
                <a:latin typeface="+mj-ea"/>
                <a:ea typeface="+mj-ea"/>
                <a:cs typeface="바탕" panose="02030600000101010101" pitchFamily="18" charset="-127"/>
              </a:rPr>
              <a:t> 산학장학 지원서</a:t>
            </a:r>
            <a:endParaRPr lang="ko-KR" sz="1100" b="1" dirty="0">
              <a:ln>
                <a:solidFill>
                  <a:sysClr val="windowText" lastClr="000000">
                    <a:alpha val="0"/>
                  </a:sysClr>
                </a:solidFill>
              </a:ln>
              <a:effectLst/>
              <a:latin typeface="+mj-ea"/>
              <a:ea typeface="+mj-ea"/>
              <a:cs typeface="굴림" panose="020B0600000101010101" pitchFamily="50" charset="-127"/>
            </a:endParaRPr>
          </a:p>
        </p:txBody>
      </p:sp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586CE390-C75C-4FED-921A-AB641BEB2B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7013020"/>
              </p:ext>
            </p:extLst>
          </p:nvPr>
        </p:nvGraphicFramePr>
        <p:xfrm>
          <a:off x="375781" y="1346202"/>
          <a:ext cx="6142663" cy="80148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6619">
                  <a:extLst>
                    <a:ext uri="{9D8B030D-6E8A-4147-A177-3AD203B41FA5}">
                      <a16:colId xmlns:a16="http://schemas.microsoft.com/office/drawing/2014/main" val="3857301742"/>
                    </a:ext>
                  </a:extLst>
                </a:gridCol>
                <a:gridCol w="1638300">
                  <a:extLst>
                    <a:ext uri="{9D8B030D-6E8A-4147-A177-3AD203B41FA5}">
                      <a16:colId xmlns:a16="http://schemas.microsoft.com/office/drawing/2014/main" val="1676164652"/>
                    </a:ext>
                  </a:extLst>
                </a:gridCol>
                <a:gridCol w="717790">
                  <a:extLst>
                    <a:ext uri="{9D8B030D-6E8A-4147-A177-3AD203B41FA5}">
                      <a16:colId xmlns:a16="http://schemas.microsoft.com/office/drawing/2014/main" val="1771480565"/>
                    </a:ext>
                  </a:extLst>
                </a:gridCol>
                <a:gridCol w="374410">
                  <a:extLst>
                    <a:ext uri="{9D8B030D-6E8A-4147-A177-3AD203B41FA5}">
                      <a16:colId xmlns:a16="http://schemas.microsoft.com/office/drawing/2014/main" val="1913461771"/>
                    </a:ext>
                  </a:extLst>
                </a:gridCol>
                <a:gridCol w="2365544">
                  <a:extLst>
                    <a:ext uri="{9D8B030D-6E8A-4147-A177-3AD203B41FA5}">
                      <a16:colId xmlns:a16="http://schemas.microsoft.com/office/drawing/2014/main" val="2865834967"/>
                    </a:ext>
                  </a:extLst>
                </a:gridCol>
              </a:tblGrid>
              <a:tr h="196200">
                <a:tc gridSpan="5">
                  <a:txBody>
                    <a:bodyPr/>
                    <a:lstStyle/>
                    <a:p>
                      <a:pPr latinLnBrk="1"/>
                      <a:r>
                        <a:rPr lang="ko-KR" altLang="en-US" sz="1200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지원사항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ea typeface="LG스마트체2.0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0433923"/>
                  </a:ext>
                </a:extLst>
              </a:tr>
              <a:tr h="1798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구분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직무</a:t>
                      </a:r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근무지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ea typeface="LG스마트체2.0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3873717"/>
                  </a:ext>
                </a:extLst>
              </a:tr>
              <a:tr h="39240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1</a:t>
                      </a:r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지망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(Analog Design / Digital Design /</a:t>
                      </a:r>
                    </a:p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영상처리 </a:t>
                      </a:r>
                      <a:r>
                        <a:rPr lang="en-US" altLang="ko-KR" sz="10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Algorithm / </a:t>
                      </a:r>
                      <a:r>
                        <a:rPr lang="ko-KR" altLang="en-US" sz="10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전력반도체 중 </a:t>
                      </a:r>
                      <a:r>
                        <a:rPr lang="ko-KR" altLang="en-US" sz="1000" spc="-90" baseline="0" dirty="0" err="1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택</a:t>
                      </a:r>
                      <a:r>
                        <a:rPr lang="ko-KR" altLang="en-US" sz="10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en-US" altLang="ko-KR" sz="10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1)</a:t>
                      </a:r>
                      <a:endParaRPr lang="ko-KR" altLang="en-US" sz="1100" spc="-90" baseline="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서울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bg1">
                            <a:lumMod val="65000"/>
                          </a:schemeClr>
                        </a:solidFill>
                        <a:latin typeface="Arial Narrow" panose="020B0606020202030204" pitchFamily="34" charset="0"/>
                        <a:ea typeface="LG스마트체2.0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1285703"/>
                  </a:ext>
                </a:extLst>
              </a:tr>
              <a:tr h="39240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2</a:t>
                      </a:r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지망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(Analog Design / Digital Design /</a:t>
                      </a:r>
                    </a:p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영상처리 </a:t>
                      </a:r>
                      <a:r>
                        <a:rPr lang="en-US" altLang="ko-KR" sz="10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Algorithm / </a:t>
                      </a:r>
                      <a:r>
                        <a:rPr lang="ko-KR" altLang="en-US" sz="10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전력반도체 중 </a:t>
                      </a:r>
                      <a:r>
                        <a:rPr lang="ko-KR" altLang="en-US" sz="1000" spc="-90" baseline="0" dirty="0" err="1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택</a:t>
                      </a:r>
                      <a:r>
                        <a:rPr lang="ko-KR" altLang="en-US" sz="10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en-US" altLang="ko-KR" sz="10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1)</a:t>
                      </a:r>
                      <a:endParaRPr lang="ko-KR" altLang="en-US" sz="1100" spc="-90" baseline="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서울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>
                        <a:solidFill>
                          <a:schemeClr val="bg1">
                            <a:lumMod val="65000"/>
                          </a:schemeClr>
                        </a:solidFill>
                        <a:latin typeface="Arial Narrow" panose="020B0606020202030204" pitchFamily="34" charset="0"/>
                        <a:ea typeface="LG스마트체2.0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9052284"/>
                  </a:ext>
                </a:extLst>
              </a:tr>
              <a:tr h="141700">
                <a:tc gridSpan="5">
                  <a:txBody>
                    <a:bodyPr/>
                    <a:lstStyle/>
                    <a:p>
                      <a:pPr algn="ctr" latinLnBrk="1"/>
                      <a:endParaRPr lang="ko-KR" altLang="en-US" sz="70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ea typeface="LG스마트체2.0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60833258"/>
                  </a:ext>
                </a:extLst>
              </a:tr>
              <a:tr h="196200">
                <a:tc gridSpan="5"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기본인적사항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 latinLnBrk="1"/>
                      <a:endParaRPr lang="ko-KR" altLang="en-US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ea typeface="LG스마트체2.0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56098215"/>
                  </a:ext>
                </a:extLst>
              </a:tr>
              <a:tr h="1798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한글성명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영문성명</a:t>
                      </a:r>
                      <a:endParaRPr lang="ko-KR" altLang="en-US" sz="120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3501379"/>
                  </a:ext>
                </a:extLst>
              </a:tr>
              <a:tr h="1798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생년월일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성별</a:t>
                      </a:r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37478145"/>
                  </a:ext>
                </a:extLst>
              </a:tr>
              <a:tr h="1798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국적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이메일</a:t>
                      </a:r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41999151"/>
                  </a:ext>
                </a:extLst>
              </a:tr>
              <a:tr h="1798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휴대전화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추가 연락처</a:t>
                      </a:r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71980848"/>
                  </a:ext>
                </a:extLst>
              </a:tr>
              <a:tr h="212550">
                <a:tc>
                  <a:txBody>
                    <a:bodyPr/>
                    <a:lstStyle/>
                    <a:p>
                      <a:pPr algn="ctr" latinLnBrk="1"/>
                      <a:endParaRPr lang="ko-KR" altLang="en-US" sz="70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70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sz="70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00582415"/>
                  </a:ext>
                </a:extLst>
              </a:tr>
              <a:tr h="196200">
                <a:tc gridSpan="5"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고등학교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algn="l" latinLnBrk="1"/>
                      <a:endParaRPr lang="ko-KR" altLang="en-US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ea typeface="LG스마트체2.0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2723983"/>
                  </a:ext>
                </a:extLst>
              </a:tr>
              <a:tr h="1798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학교명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소재지</a:t>
                      </a:r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1093805"/>
                  </a:ext>
                </a:extLst>
              </a:tr>
              <a:tr h="2834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기간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졸업구분</a:t>
                      </a:r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r>
                        <a:rPr lang="en-US" altLang="ko-KR" sz="1100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Arial Narrow" panose="020B0606020202030204" pitchFamily="34" charset="0"/>
                          <a:ea typeface="LG스마트체2.0 Regular" panose="020B0600000101010101" pitchFamily="50" charset="-127"/>
                          <a:cs typeface="+mn-cs"/>
                        </a:rPr>
                        <a:t>(</a:t>
                      </a:r>
                      <a:r>
                        <a:rPr lang="ko-KR" altLang="ko-KR" sz="1100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Arial Narrow" panose="020B0606020202030204" pitchFamily="34" charset="0"/>
                          <a:ea typeface="LG스마트체2.0 Regular" panose="020B0600000101010101" pitchFamily="50" charset="-127"/>
                          <a:cs typeface="+mn-cs"/>
                        </a:rPr>
                        <a:t>중퇴</a:t>
                      </a:r>
                      <a:r>
                        <a:rPr lang="en-US" altLang="ko-KR" sz="1100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Arial Narrow" panose="020B0606020202030204" pitchFamily="34" charset="0"/>
                          <a:ea typeface="LG스마트체2.0 Regular" panose="020B0600000101010101" pitchFamily="50" charset="-127"/>
                          <a:cs typeface="+mn-cs"/>
                        </a:rPr>
                        <a:t> / </a:t>
                      </a:r>
                      <a:r>
                        <a:rPr lang="ko-KR" altLang="ko-KR" sz="1100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Arial Narrow" panose="020B0606020202030204" pitchFamily="34" charset="0"/>
                          <a:ea typeface="LG스마트체2.0 Regular" panose="020B0600000101010101" pitchFamily="50" charset="-127"/>
                          <a:cs typeface="+mn-cs"/>
                        </a:rPr>
                        <a:t>편입</a:t>
                      </a:r>
                      <a:r>
                        <a:rPr lang="en-US" altLang="ko-KR" sz="1100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Arial Narrow" panose="020B0606020202030204" pitchFamily="34" charset="0"/>
                          <a:ea typeface="LG스마트체2.0 Regular" panose="020B0600000101010101" pitchFamily="50" charset="-127"/>
                          <a:cs typeface="+mn-cs"/>
                        </a:rPr>
                        <a:t> / </a:t>
                      </a:r>
                      <a:r>
                        <a:rPr lang="ko-KR" altLang="ko-KR" sz="1100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Arial Narrow" panose="020B0606020202030204" pitchFamily="34" charset="0"/>
                          <a:ea typeface="LG스마트체2.0 Regular" panose="020B0600000101010101" pitchFamily="50" charset="-127"/>
                          <a:cs typeface="+mn-cs"/>
                        </a:rPr>
                        <a:t>재학</a:t>
                      </a:r>
                      <a:r>
                        <a:rPr lang="en-US" altLang="ko-KR" sz="1100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Arial Narrow" panose="020B0606020202030204" pitchFamily="34" charset="0"/>
                          <a:ea typeface="LG스마트체2.0 Regular" panose="020B0600000101010101" pitchFamily="50" charset="-127"/>
                          <a:cs typeface="+mn-cs"/>
                        </a:rPr>
                        <a:t> / </a:t>
                      </a:r>
                      <a:r>
                        <a:rPr lang="ko-KR" altLang="ko-KR" sz="1100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Arial Narrow" panose="020B0606020202030204" pitchFamily="34" charset="0"/>
                          <a:ea typeface="LG스마트체2.0 Regular" panose="020B0600000101010101" pitchFamily="50" charset="-127"/>
                          <a:cs typeface="+mn-cs"/>
                        </a:rPr>
                        <a:t>졸업예정</a:t>
                      </a:r>
                      <a:r>
                        <a:rPr lang="en-US" altLang="ko-KR" sz="1100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Arial Narrow" panose="020B0606020202030204" pitchFamily="34" charset="0"/>
                          <a:ea typeface="LG스마트체2.0 Regular" panose="020B0600000101010101" pitchFamily="50" charset="-127"/>
                          <a:cs typeface="+mn-cs"/>
                        </a:rPr>
                        <a:t> / </a:t>
                      </a:r>
                      <a:r>
                        <a:rPr lang="ko-KR" altLang="ko-KR" sz="1100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Arial Narrow" panose="020B0606020202030204" pitchFamily="34" charset="0"/>
                          <a:ea typeface="LG스마트체2.0 Regular" panose="020B0600000101010101" pitchFamily="50" charset="-127"/>
                          <a:cs typeface="+mn-cs"/>
                        </a:rPr>
                        <a:t>졸업</a:t>
                      </a:r>
                      <a:r>
                        <a:rPr lang="en-US" altLang="ko-KR" sz="1100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Arial Narrow" panose="020B0606020202030204" pitchFamily="34" charset="0"/>
                          <a:ea typeface="LG스마트체2.0 Regular" panose="020B0600000101010101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100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Arial Narrow" panose="020B0606020202030204" pitchFamily="34" charset="0"/>
                          <a:ea typeface="LG스마트체2.0 Regular" panose="020B0600000101010101" pitchFamily="50" charset="-127"/>
                          <a:cs typeface="+mn-cs"/>
                        </a:rPr>
                        <a:t>중 </a:t>
                      </a:r>
                      <a:r>
                        <a:rPr lang="ko-KR" altLang="en-US" sz="1100" kern="1200" dirty="0" err="1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Arial Narrow" panose="020B0606020202030204" pitchFamily="34" charset="0"/>
                          <a:ea typeface="LG스마트체2.0 Regular" panose="020B0600000101010101" pitchFamily="50" charset="-127"/>
                          <a:cs typeface="+mn-cs"/>
                        </a:rPr>
                        <a:t>택</a:t>
                      </a:r>
                      <a:r>
                        <a:rPr lang="en-US" altLang="ko-KR" sz="1100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Arial Narrow" panose="020B0606020202030204" pitchFamily="34" charset="0"/>
                          <a:ea typeface="LG스마트체2.0 Regular" panose="020B0600000101010101" pitchFamily="50" charset="-127"/>
                          <a:cs typeface="+mn-cs"/>
                        </a:rPr>
                        <a:t>1)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중퇴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/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편입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/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재학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/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졸업예정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/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졸업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ko-KR" altLang="en-US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중 택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1)</a:t>
                      </a:r>
                      <a:endParaRPr lang="ko-KR" altLang="en-US" sz="1200" spc="-90" baseline="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8073250"/>
                  </a:ext>
                </a:extLst>
              </a:tr>
              <a:tr h="141700">
                <a:tc gridSpan="5">
                  <a:txBody>
                    <a:bodyPr/>
                    <a:lstStyle/>
                    <a:p>
                      <a:pPr algn="ctr" latinLnBrk="1"/>
                      <a:endParaRPr lang="ko-KR" altLang="en-US" sz="70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ea typeface="LG스마트체2.0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9906368"/>
                  </a:ext>
                </a:extLst>
              </a:tr>
              <a:tr h="196200">
                <a:tc gridSpan="5"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전문대학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algn="l" latinLnBrk="1"/>
                      <a:endParaRPr lang="ko-KR" altLang="en-US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ea typeface="LG스마트체2.0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74300041"/>
                  </a:ext>
                </a:extLst>
              </a:tr>
              <a:tr h="1798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학교명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소재지</a:t>
                      </a:r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1097590"/>
                  </a:ext>
                </a:extLst>
              </a:tr>
              <a:tr h="2834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기간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졸업구분</a:t>
                      </a:r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중퇴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편입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재학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졸업예정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졸업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중 </a:t>
                      </a:r>
                      <a:r>
                        <a:rPr lang="ko-KR" altLang="en-US" sz="1000" kern="1200" spc="-90" baseline="0" dirty="0" err="1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택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1)</a:t>
                      </a:r>
                      <a:endParaRPr lang="ko-KR" altLang="en-US" sz="1200" kern="1200" spc="-90" baseline="0" dirty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0714062"/>
                  </a:ext>
                </a:extLst>
              </a:tr>
              <a:tr h="1798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err="1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전공명</a:t>
                      </a:r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부</a:t>
                      </a:r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/</a:t>
                      </a:r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복수전공</a:t>
                      </a:r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45573204"/>
                  </a:ext>
                </a:extLst>
              </a:tr>
              <a:tr h="1798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전체평점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전공평점</a:t>
                      </a:r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02523974"/>
                  </a:ext>
                </a:extLst>
              </a:tr>
              <a:tr h="1798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전체 이수학점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전공 이수학점</a:t>
                      </a:r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25565510"/>
                  </a:ext>
                </a:extLst>
              </a:tr>
              <a:tr h="141700">
                <a:tc gridSpan="5">
                  <a:txBody>
                    <a:bodyPr/>
                    <a:lstStyle/>
                    <a:p>
                      <a:pPr algn="l" latinLnBrk="1"/>
                      <a:endParaRPr lang="ko-KR" altLang="en-US" sz="700" b="1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039536826"/>
                  </a:ext>
                </a:extLst>
              </a:tr>
              <a:tr h="196200">
                <a:tc gridSpan="5"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대학교</a:t>
                      </a:r>
                      <a:r>
                        <a:rPr lang="en-US" altLang="ko-KR" sz="120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(1)</a:t>
                      </a:r>
                      <a:endParaRPr lang="ko-KR" altLang="en-US" sz="1200" b="1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latinLnBrk="1"/>
                      <a:endParaRPr lang="ko-KR" altLang="en-US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ea typeface="LG스마트체2.0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84091345"/>
                  </a:ext>
                </a:extLst>
              </a:tr>
              <a:tr h="1798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학교명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소재지</a:t>
                      </a:r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1725276"/>
                  </a:ext>
                </a:extLst>
              </a:tr>
              <a:tr h="2834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기간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졸업구분</a:t>
                      </a:r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중퇴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편입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재학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졸업예정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졸업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중 </a:t>
                      </a:r>
                      <a:r>
                        <a:rPr lang="ko-KR" altLang="en-US" sz="1000" kern="1200" spc="-90" baseline="0" dirty="0" err="1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택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1)</a:t>
                      </a:r>
                      <a:endParaRPr lang="ko-KR" altLang="en-US" sz="1200" kern="1200" spc="-90" baseline="0" dirty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6502039"/>
                  </a:ext>
                </a:extLst>
              </a:tr>
              <a:tr h="1798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err="1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전공명</a:t>
                      </a:r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부</a:t>
                      </a:r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/</a:t>
                      </a:r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복수전공</a:t>
                      </a:r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5846124"/>
                  </a:ext>
                </a:extLst>
              </a:tr>
              <a:tr h="1798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전체평점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전공평점</a:t>
                      </a:r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1422325"/>
                  </a:ext>
                </a:extLst>
              </a:tr>
              <a:tr h="1798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전체 이수학점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전공 이수학점</a:t>
                      </a:r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86669647"/>
                  </a:ext>
                </a:extLst>
              </a:tr>
              <a:tr h="2943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spc="-120" baseline="0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복수전공 이수학점</a:t>
                      </a:r>
                    </a:p>
                  </a:txBody>
                  <a:tcPr marL="18000" marR="18000" marT="46800" marB="46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복수전공 평점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9091322"/>
                  </a:ext>
                </a:extLst>
              </a:tr>
              <a:tr h="2943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spc="-120" baseline="0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부전공 이수학점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부전공 평점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79124111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927A1075-F686-4FEF-80AA-2AFBBF5A9C9C}"/>
              </a:ext>
            </a:extLst>
          </p:cNvPr>
          <p:cNvSpPr txBox="1"/>
          <p:nvPr/>
        </p:nvSpPr>
        <p:spPr>
          <a:xfrm>
            <a:off x="6500332" y="9608730"/>
            <a:ext cx="360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latin typeface="Arial Narrow" panose="020B0606020202030204" pitchFamily="34" charset="0"/>
                <a:ea typeface="LG스마트체2.0 Regular" panose="020B0600000101010101" pitchFamily="50" charset="-127"/>
              </a:rPr>
              <a:t>1/3</a:t>
            </a:r>
            <a:endParaRPr lang="ko-KR" altLang="en-US" sz="1200" dirty="0">
              <a:ln>
                <a:solidFill>
                  <a:sysClr val="windowText" lastClr="000000">
                    <a:alpha val="0"/>
                  </a:sysClr>
                </a:solidFill>
              </a:ln>
              <a:latin typeface="Arial Narrow" panose="020B0606020202030204" pitchFamily="34" charset="0"/>
              <a:ea typeface="LG스마트체2.0 Regular" panose="020B0600000101010101" pitchFamily="50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40BEB4B-0B4F-4BD4-AD96-475D5630DBE3}"/>
              </a:ext>
            </a:extLst>
          </p:cNvPr>
          <p:cNvSpPr txBox="1"/>
          <p:nvPr/>
        </p:nvSpPr>
        <p:spPr>
          <a:xfrm>
            <a:off x="5090330" y="88144"/>
            <a:ext cx="175721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bg1">
                    <a:lumMod val="65000"/>
                  </a:schemeClr>
                </a:solidFill>
                <a:latin typeface="+mn-ea"/>
              </a:rPr>
              <a:t>※ </a:t>
            </a:r>
            <a:r>
              <a:rPr lang="ko-KR" altLang="en-US" sz="120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bg1">
                    <a:lumMod val="65000"/>
                  </a:schemeClr>
                </a:solidFill>
                <a:latin typeface="+mn-ea"/>
              </a:rPr>
              <a:t>양식 임의 변경 금지</a:t>
            </a: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815F3E0B-9AAD-46CB-8399-3F91E0C1E22D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799" y="9632929"/>
            <a:ext cx="1127125" cy="182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8447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586CE390-C75C-4FED-921A-AB641BEB2B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6739484"/>
              </p:ext>
            </p:extLst>
          </p:nvPr>
        </p:nvGraphicFramePr>
        <p:xfrm>
          <a:off x="357668" y="349271"/>
          <a:ext cx="6142664" cy="89772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2232">
                  <a:extLst>
                    <a:ext uri="{9D8B030D-6E8A-4147-A177-3AD203B41FA5}">
                      <a16:colId xmlns:a16="http://schemas.microsoft.com/office/drawing/2014/main" val="385730174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678518072"/>
                    </a:ext>
                  </a:extLst>
                </a:gridCol>
                <a:gridCol w="1117600">
                  <a:extLst>
                    <a:ext uri="{9D8B030D-6E8A-4147-A177-3AD203B41FA5}">
                      <a16:colId xmlns:a16="http://schemas.microsoft.com/office/drawing/2014/main" val="411026455"/>
                    </a:ext>
                  </a:extLst>
                </a:gridCol>
                <a:gridCol w="2118832">
                  <a:extLst>
                    <a:ext uri="{9D8B030D-6E8A-4147-A177-3AD203B41FA5}">
                      <a16:colId xmlns:a16="http://schemas.microsoft.com/office/drawing/2014/main" val="3411559290"/>
                    </a:ext>
                  </a:extLst>
                </a:gridCol>
              </a:tblGrid>
              <a:tr h="309591">
                <a:tc gridSpan="4"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대학교</a:t>
                      </a:r>
                      <a:r>
                        <a:rPr lang="en-US" altLang="ko-KR" sz="120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(2)     </a:t>
                      </a:r>
                      <a:r>
                        <a:rPr lang="en-US" altLang="ko-KR" sz="1000" b="0" dirty="0">
                          <a:solidFill>
                            <a:srgbClr val="006600"/>
                          </a:solidFill>
                          <a:latin typeface="+mn-ea"/>
                          <a:ea typeface="+mn-ea"/>
                        </a:rPr>
                        <a:t>*</a:t>
                      </a:r>
                      <a:r>
                        <a:rPr lang="ko-KR" altLang="en-US" sz="1000" b="0" dirty="0">
                          <a:solidFill>
                            <a:srgbClr val="006600"/>
                          </a:solidFill>
                          <a:latin typeface="+mn-ea"/>
                          <a:ea typeface="+mn-ea"/>
                        </a:rPr>
                        <a:t>해당자에 한하여 작성</a:t>
                      </a:r>
                      <a:endParaRPr lang="ko-KR" altLang="en-US" sz="1200" b="0" dirty="0">
                        <a:solidFill>
                          <a:srgbClr val="0066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4091345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학교명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소재지</a:t>
                      </a:r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1725276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기간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졸업구분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중퇴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편입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재학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졸업예정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졸업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중 </a:t>
                      </a:r>
                      <a:r>
                        <a:rPr lang="ko-KR" altLang="en-US" sz="1000" kern="1200" spc="-90" baseline="0" dirty="0" err="1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택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1)</a:t>
                      </a:r>
                      <a:endParaRPr lang="ko-KR" altLang="en-US" sz="1200" kern="1200" spc="-90" baseline="0" dirty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6502039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err="1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전공명</a:t>
                      </a:r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부</a:t>
                      </a:r>
                      <a:r>
                        <a:rPr lang="en-US" altLang="ko-KR" sz="1050" b="1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050" b="1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복수전공</a:t>
                      </a:r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5846124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전체평점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전공평점</a:t>
                      </a:r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1422325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전체 이수학점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전공 이수학점</a:t>
                      </a:r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86669647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spc="-15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복수전공 이수학점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spc="-1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복수전공 평점</a:t>
                      </a:r>
                      <a:endParaRPr lang="ko-KR" altLang="en-US" sz="1050" b="1" spc="-1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9091322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spc="-90" baseline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부전공 이수학점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spc="-90" baseline="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부전공 평점</a:t>
                      </a:r>
                      <a:endParaRPr lang="ko-KR" altLang="en-US" sz="1050" b="1" spc="-90" baseline="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79124111"/>
                  </a:ext>
                </a:extLst>
              </a:tr>
              <a:tr h="166940">
                <a:tc gridSpan="4">
                  <a:txBody>
                    <a:bodyPr/>
                    <a:lstStyle/>
                    <a:p>
                      <a:pPr algn="l" latinLnBrk="1"/>
                      <a:endParaRPr lang="ko-KR" altLang="en-US" sz="400" b="1" spc="0" baseline="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2910192"/>
                  </a:ext>
                </a:extLst>
              </a:tr>
              <a:tr h="309591">
                <a:tc gridSpan="4">
                  <a:txBody>
                    <a:bodyPr/>
                    <a:lstStyle/>
                    <a:p>
                      <a:pPr marL="0" marR="0" lvl="0" indent="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석사과정 희망 대학원</a:t>
                      </a:r>
                      <a:r>
                        <a:rPr kumimoji="0" lang="en-US" altLang="ko-KR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     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*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현재 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4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학년 재학생만 해당</a:t>
                      </a:r>
                      <a:endParaRPr kumimoji="0" lang="ko-KR" alt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6600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747454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학교명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err="1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전공명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76658161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연구실명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지도교수명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0530613"/>
                  </a:ext>
                </a:extLst>
              </a:tr>
              <a:tr h="166940">
                <a:tc gridSpan="4">
                  <a:txBody>
                    <a:bodyPr/>
                    <a:lstStyle/>
                    <a:p>
                      <a:pPr algn="ctr" latinLnBrk="1"/>
                      <a:endParaRPr lang="ko-KR" altLang="en-US" sz="40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0240848"/>
                  </a:ext>
                </a:extLst>
              </a:tr>
              <a:tr h="309591">
                <a:tc gridSpan="4">
                  <a:txBody>
                    <a:bodyPr/>
                    <a:lstStyle/>
                    <a:p>
                      <a:pPr algn="l" latinLnBrk="1"/>
                      <a:r>
                        <a:rPr kumimoji="0" lang="ko-KR" alt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대학원</a:t>
                      </a:r>
                      <a:r>
                        <a:rPr kumimoji="0" lang="en-US" altLang="ko-KR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ko-KR" alt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석사</a:t>
                      </a:r>
                      <a:endParaRPr kumimoji="0" lang="en-US" altLang="ko-KR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0984402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학교명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소재지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97382529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연구실명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latin typeface="+mn-ea"/>
                          <a:ea typeface="+mn-ea"/>
                        </a:rPr>
                        <a:t>지도교수명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55931913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기간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졸업구분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kern="1200" cap="none" spc="-9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ko-KR" altLang="ko-KR" sz="1000" b="0" i="0" u="none" strike="noStrike" kern="1200" cap="none" spc="-9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중퇴</a:t>
                      </a:r>
                      <a:r>
                        <a:rPr kumimoji="0" lang="en-US" altLang="ko-KR" sz="1000" b="0" i="0" u="none" strike="noStrike" kern="1200" cap="none" spc="-9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/</a:t>
                      </a:r>
                      <a:r>
                        <a:rPr kumimoji="0" lang="ko-KR" altLang="ko-KR" sz="1000" b="0" i="0" u="none" strike="noStrike" kern="1200" cap="none" spc="-9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편입</a:t>
                      </a:r>
                      <a:r>
                        <a:rPr kumimoji="0" lang="en-US" altLang="ko-KR" sz="1000" b="0" i="0" u="none" strike="noStrike" kern="1200" cap="none" spc="-9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/</a:t>
                      </a:r>
                      <a:r>
                        <a:rPr kumimoji="0" lang="ko-KR" altLang="ko-KR" sz="1000" b="0" i="0" u="none" strike="noStrike" kern="1200" cap="none" spc="-9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재학</a:t>
                      </a:r>
                      <a:r>
                        <a:rPr kumimoji="0" lang="en-US" altLang="ko-KR" sz="1000" b="0" i="0" u="none" strike="noStrike" kern="1200" cap="none" spc="-9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/</a:t>
                      </a:r>
                      <a:r>
                        <a:rPr kumimoji="0" lang="ko-KR" altLang="ko-KR" sz="1000" b="0" i="0" u="none" strike="noStrike" kern="1200" cap="none" spc="-9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졸업예정</a:t>
                      </a:r>
                      <a:r>
                        <a:rPr kumimoji="0" lang="en-US" altLang="ko-KR" sz="1000" b="0" i="0" u="none" strike="noStrike" kern="1200" cap="none" spc="-9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/</a:t>
                      </a:r>
                      <a:r>
                        <a:rPr kumimoji="0" lang="ko-KR" altLang="ko-KR" sz="1000" b="0" i="0" u="none" strike="noStrike" kern="1200" cap="none" spc="-9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졸업</a:t>
                      </a:r>
                      <a:r>
                        <a:rPr kumimoji="0" lang="en-US" altLang="ko-KR" sz="1000" b="0" i="0" u="none" strike="noStrike" kern="1200" cap="none" spc="-9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ko-KR" altLang="en-US" sz="1000" b="0" i="0" u="none" strike="noStrike" kern="1200" cap="none" spc="-9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중 </a:t>
                      </a:r>
                      <a:r>
                        <a:rPr kumimoji="0" lang="ko-KR" altLang="en-US" sz="1000" b="0" i="0" u="none" strike="noStrike" kern="1200" cap="none" spc="-90" normalizeH="0" baseline="0" noProof="0" dirty="0" err="1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택</a:t>
                      </a:r>
                      <a:r>
                        <a:rPr kumimoji="0" lang="en-US" altLang="ko-KR" sz="1000" b="0" i="0" u="none" strike="noStrike" kern="1200" cap="none" spc="-9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1)</a:t>
                      </a:r>
                      <a:endParaRPr kumimoji="0" lang="ko-KR" altLang="en-US" sz="1200" b="0" i="0" u="none" strike="noStrike" kern="1200" cap="none" spc="-9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1610083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err="1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전공명</a:t>
                      </a:r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부</a:t>
                      </a:r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복수전공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4004064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전체평점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전공평점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94279766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전체 이수학점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전공 이수학점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234381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spc="-15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복수전공 이수학점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spc="-1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복수전공 평점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29485422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spc="-90" baseline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부전공 이수학점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spc="-90" baseline="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부전공 평점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486314"/>
                  </a:ext>
                </a:extLst>
              </a:tr>
              <a:tr h="166940">
                <a:tc>
                  <a:txBody>
                    <a:bodyPr/>
                    <a:lstStyle/>
                    <a:p>
                      <a:pPr algn="ctr" latinLnBrk="1"/>
                      <a:endParaRPr lang="ko-KR" altLang="en-US" sz="400" b="1" spc="-90" baseline="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400" b="1" spc="-90" baseline="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40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40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00261797"/>
                  </a:ext>
                </a:extLst>
              </a:tr>
              <a:tr h="309591">
                <a:tc gridSpan="4">
                  <a:txBody>
                    <a:bodyPr/>
                    <a:lstStyle/>
                    <a:p>
                      <a:pPr algn="l" latinLnBrk="1"/>
                      <a:r>
                        <a:rPr kumimoji="0" lang="ko-KR" alt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대학원</a:t>
                      </a:r>
                      <a:r>
                        <a:rPr kumimoji="0" lang="en-US" altLang="ko-KR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ko-KR" alt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박사</a:t>
                      </a:r>
                      <a:r>
                        <a:rPr kumimoji="0" lang="en-US" altLang="ko-KR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    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*</a:t>
                      </a:r>
                      <a:r>
                        <a:rPr kumimoji="0" lang="ko-KR" altLang="en-US" sz="1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석박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통합 과정인 경우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학교명에 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‘</a:t>
                      </a:r>
                      <a:r>
                        <a:rPr kumimoji="0" lang="ko-KR" altLang="en-US" sz="1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석박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통합 과정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‘ 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기입</a:t>
                      </a:r>
                      <a:endParaRPr kumimoji="0" lang="en-US" altLang="ko-KR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267972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학교명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소재지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2011567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연구실명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latin typeface="+mn-ea"/>
                          <a:ea typeface="+mn-ea"/>
                        </a:rPr>
                        <a:t>지도교수명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75033702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기간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졸업구분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kern="1200" cap="none" spc="-9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ko-KR" altLang="ko-KR" sz="1000" b="0" i="0" u="none" strike="noStrike" kern="1200" cap="none" spc="-9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중퇴</a:t>
                      </a:r>
                      <a:r>
                        <a:rPr kumimoji="0" lang="en-US" altLang="ko-KR" sz="1000" b="0" i="0" u="none" strike="noStrike" kern="1200" cap="none" spc="-9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/</a:t>
                      </a:r>
                      <a:r>
                        <a:rPr kumimoji="0" lang="ko-KR" altLang="ko-KR" sz="1000" b="0" i="0" u="none" strike="noStrike" kern="1200" cap="none" spc="-9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편입</a:t>
                      </a:r>
                      <a:r>
                        <a:rPr kumimoji="0" lang="en-US" altLang="ko-KR" sz="1000" b="0" i="0" u="none" strike="noStrike" kern="1200" cap="none" spc="-9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/</a:t>
                      </a:r>
                      <a:r>
                        <a:rPr kumimoji="0" lang="ko-KR" altLang="ko-KR" sz="1000" b="0" i="0" u="none" strike="noStrike" kern="1200" cap="none" spc="-9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재학</a:t>
                      </a:r>
                      <a:r>
                        <a:rPr kumimoji="0" lang="en-US" altLang="ko-KR" sz="1000" b="0" i="0" u="none" strike="noStrike" kern="1200" cap="none" spc="-9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/</a:t>
                      </a:r>
                      <a:r>
                        <a:rPr kumimoji="0" lang="ko-KR" altLang="ko-KR" sz="1000" b="0" i="0" u="none" strike="noStrike" kern="1200" cap="none" spc="-9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졸업예정</a:t>
                      </a:r>
                      <a:r>
                        <a:rPr kumimoji="0" lang="en-US" altLang="ko-KR" sz="1000" b="0" i="0" u="none" strike="noStrike" kern="1200" cap="none" spc="-9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/</a:t>
                      </a:r>
                      <a:r>
                        <a:rPr kumimoji="0" lang="ko-KR" altLang="ko-KR" sz="1000" b="0" i="0" u="none" strike="noStrike" kern="1200" cap="none" spc="-9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졸업</a:t>
                      </a:r>
                      <a:r>
                        <a:rPr kumimoji="0" lang="en-US" altLang="ko-KR" sz="1000" b="0" i="0" u="none" strike="noStrike" kern="1200" cap="none" spc="-9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ko-KR" altLang="en-US" sz="1000" b="0" i="0" u="none" strike="noStrike" kern="1200" cap="none" spc="-9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중 </a:t>
                      </a:r>
                      <a:r>
                        <a:rPr kumimoji="0" lang="ko-KR" altLang="en-US" sz="1000" b="0" i="0" u="none" strike="noStrike" kern="1200" cap="none" spc="-90" normalizeH="0" baseline="0" noProof="0" dirty="0" err="1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택</a:t>
                      </a:r>
                      <a:r>
                        <a:rPr kumimoji="0" lang="en-US" altLang="ko-KR" sz="1000" b="0" i="0" u="none" strike="noStrike" kern="1200" cap="none" spc="-9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1)</a:t>
                      </a:r>
                      <a:endParaRPr kumimoji="0" lang="ko-KR" altLang="en-US" sz="1200" b="0" i="0" u="none" strike="noStrike" kern="1200" cap="none" spc="-9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99317043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err="1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전공명</a:t>
                      </a:r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부</a:t>
                      </a:r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복수전공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47705661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전체평점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전공평점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9593010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전체 이수학점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전공 이수학점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0647787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spc="-15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복수전공 이수학점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spc="-1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복수전공 평점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9615324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spc="-90" baseline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부전공 이수학점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spc="-90" baseline="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부전공 평점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96492390"/>
                  </a:ext>
                </a:extLst>
              </a:tr>
              <a:tr h="166940">
                <a:tc>
                  <a:txBody>
                    <a:bodyPr/>
                    <a:lstStyle/>
                    <a:p>
                      <a:pPr algn="ctr" latinLnBrk="1"/>
                      <a:endParaRPr lang="ko-KR" altLang="en-US" sz="400" b="1" spc="-90" baseline="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400" b="1" spc="-90" baseline="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40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40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0969953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2C626283-894B-43C6-9C68-FF4FC8B01AB3}"/>
              </a:ext>
            </a:extLst>
          </p:cNvPr>
          <p:cNvSpPr txBox="1"/>
          <p:nvPr/>
        </p:nvSpPr>
        <p:spPr>
          <a:xfrm>
            <a:off x="6500332" y="9608730"/>
            <a:ext cx="360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latin typeface="Arial Narrow" panose="020B0606020202030204" pitchFamily="34" charset="0"/>
                <a:ea typeface="LG스마트체2.0 Regular" panose="020B0600000101010101" pitchFamily="50" charset="-127"/>
              </a:rPr>
              <a:t>2/3</a:t>
            </a:r>
            <a:endParaRPr lang="ko-KR" altLang="en-US" sz="1200" dirty="0">
              <a:ln>
                <a:solidFill>
                  <a:sysClr val="windowText" lastClr="000000">
                    <a:alpha val="0"/>
                  </a:sysClr>
                </a:solidFill>
              </a:ln>
              <a:latin typeface="Arial Narrow" panose="020B0606020202030204" pitchFamily="34" charset="0"/>
              <a:ea typeface="LG스마트체2.0 Regular" panose="020B0600000101010101" pitchFamily="50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4B7F798E-F386-4E95-8BE6-7504F6BC4EC1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799" y="9632929"/>
            <a:ext cx="1127125" cy="182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6926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586CE390-C75C-4FED-921A-AB641BEB2B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1243351"/>
              </p:ext>
            </p:extLst>
          </p:nvPr>
        </p:nvGraphicFramePr>
        <p:xfrm>
          <a:off x="357668" y="349271"/>
          <a:ext cx="6142664" cy="77926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35666">
                  <a:extLst>
                    <a:ext uri="{9D8B030D-6E8A-4147-A177-3AD203B41FA5}">
                      <a16:colId xmlns:a16="http://schemas.microsoft.com/office/drawing/2014/main" val="3857301742"/>
                    </a:ext>
                  </a:extLst>
                </a:gridCol>
                <a:gridCol w="1535666">
                  <a:extLst>
                    <a:ext uri="{9D8B030D-6E8A-4147-A177-3AD203B41FA5}">
                      <a16:colId xmlns:a16="http://schemas.microsoft.com/office/drawing/2014/main" val="1676164652"/>
                    </a:ext>
                  </a:extLst>
                </a:gridCol>
                <a:gridCol w="1535666">
                  <a:extLst>
                    <a:ext uri="{9D8B030D-6E8A-4147-A177-3AD203B41FA5}">
                      <a16:colId xmlns:a16="http://schemas.microsoft.com/office/drawing/2014/main" val="1771480565"/>
                    </a:ext>
                  </a:extLst>
                </a:gridCol>
                <a:gridCol w="1535666">
                  <a:extLst>
                    <a:ext uri="{9D8B030D-6E8A-4147-A177-3AD203B41FA5}">
                      <a16:colId xmlns:a16="http://schemas.microsoft.com/office/drawing/2014/main" val="2865834967"/>
                    </a:ext>
                  </a:extLst>
                </a:gridCol>
              </a:tblGrid>
              <a:tr h="325436">
                <a:tc gridSpan="4">
                  <a:txBody>
                    <a:bodyPr/>
                    <a:lstStyle/>
                    <a:p>
                      <a:pPr algn="l" latinLnBrk="1"/>
                      <a:r>
                        <a:rPr kumimoji="0" lang="ko-KR" alt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공인어학성적</a:t>
                      </a:r>
                      <a:endParaRPr kumimoji="0" lang="en-US" altLang="ko-KR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63838910"/>
                  </a:ext>
                </a:extLst>
              </a:tr>
              <a:tr h="2973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언어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err="1">
                          <a:latin typeface="+mn-ea"/>
                          <a:ea typeface="+mn-ea"/>
                        </a:rPr>
                        <a:t>시험명</a:t>
                      </a:r>
                      <a:endParaRPr lang="ko-KR" altLang="en-US" sz="1050" b="1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점수</a:t>
                      </a:r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급</a:t>
                      </a:r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취득일자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1606129"/>
                  </a:ext>
                </a:extLst>
              </a:tr>
              <a:tr h="297321"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9720363"/>
                  </a:ext>
                </a:extLst>
              </a:tr>
              <a:tr h="297321"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9009462"/>
                  </a:ext>
                </a:extLst>
              </a:tr>
              <a:tr h="175485">
                <a:tc gridSpan="4">
                  <a:txBody>
                    <a:bodyPr/>
                    <a:lstStyle/>
                    <a:p>
                      <a:pPr algn="ctr" latinLnBrk="1"/>
                      <a:endParaRPr lang="ko-KR" altLang="en-US" sz="400" b="1" spc="-90" baseline="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8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80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ea typeface="LG스마트체2.0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80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ea typeface="LG스마트체2.0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473057"/>
                  </a:ext>
                </a:extLst>
              </a:tr>
              <a:tr h="325436">
                <a:tc gridSpan="4">
                  <a:txBody>
                    <a:bodyPr/>
                    <a:lstStyle/>
                    <a:p>
                      <a:pPr algn="l" latinLnBrk="1"/>
                      <a:r>
                        <a:rPr kumimoji="0" lang="ko-KR" alt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자격증</a:t>
                      </a:r>
                      <a:endParaRPr kumimoji="0" lang="en-US" altLang="ko-KR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1001573"/>
                  </a:ext>
                </a:extLst>
              </a:tr>
              <a:tr h="2973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자격증명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latin typeface="+mn-ea"/>
                          <a:ea typeface="+mn-ea"/>
                        </a:rPr>
                        <a:t>자격등급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취득일자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인증기관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2111762"/>
                  </a:ext>
                </a:extLst>
              </a:tr>
              <a:tr h="297321"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0989034"/>
                  </a:ext>
                </a:extLst>
              </a:tr>
              <a:tr h="297321"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6879725"/>
                  </a:ext>
                </a:extLst>
              </a:tr>
              <a:tr h="297321">
                <a:tc gridSpan="4">
                  <a:txBody>
                    <a:bodyPr/>
                    <a:lstStyle/>
                    <a:p>
                      <a:pPr algn="ctr" latinLnBrk="1"/>
                      <a:endParaRPr lang="ko-KR" altLang="en-US" sz="400" b="1" spc="-90" baseline="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80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ea typeface="LG스마트체2.0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80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ea typeface="LG스마트체2.0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7998489"/>
                  </a:ext>
                </a:extLst>
              </a:tr>
              <a:tr h="297321">
                <a:tc gridSpan="4">
                  <a:txBody>
                    <a:bodyPr/>
                    <a:lstStyle/>
                    <a:p>
                      <a:pPr algn="l" latinLnBrk="1"/>
                      <a:r>
                        <a:rPr kumimoji="0" lang="ko-KR" alt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자기소개서</a:t>
                      </a:r>
                      <a:endParaRPr kumimoji="0" lang="en-US" altLang="ko-KR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9556029"/>
                  </a:ext>
                </a:extLst>
              </a:tr>
              <a:tr h="297321"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지원동기 및 향후 계획과 포부에 대하여 </a:t>
                      </a:r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(300</a:t>
                      </a:r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자 </a:t>
                      </a:r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~ 500</a:t>
                      </a:r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자</a:t>
                      </a:r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1357198"/>
                  </a:ext>
                </a:extLst>
              </a:tr>
              <a:tr h="4290401">
                <a:tc gridSpan="4">
                  <a:txBody>
                    <a:bodyPr/>
                    <a:lstStyle/>
                    <a:p>
                      <a:pPr algn="ctr" latinLnBrk="1"/>
                      <a:endParaRPr lang="en-US" altLang="ko-KR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7488245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2C626283-894B-43C6-9C68-FF4FC8B01AB3}"/>
              </a:ext>
            </a:extLst>
          </p:cNvPr>
          <p:cNvSpPr txBox="1"/>
          <p:nvPr/>
        </p:nvSpPr>
        <p:spPr>
          <a:xfrm>
            <a:off x="6500332" y="9608730"/>
            <a:ext cx="360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latin typeface="Arial Narrow" panose="020B0606020202030204" pitchFamily="34" charset="0"/>
                <a:ea typeface="LG스마트체2.0 Regular" panose="020B0600000101010101" pitchFamily="50" charset="-127"/>
              </a:rPr>
              <a:t>3/3</a:t>
            </a:r>
            <a:endParaRPr lang="ko-KR" altLang="en-US" sz="1200" dirty="0">
              <a:ln>
                <a:solidFill>
                  <a:sysClr val="windowText" lastClr="000000">
                    <a:alpha val="0"/>
                  </a:sysClr>
                </a:solidFill>
              </a:ln>
              <a:latin typeface="Arial Narrow" panose="020B0606020202030204" pitchFamily="34" charset="0"/>
              <a:ea typeface="LG스마트체2.0 Regular" panose="020B0600000101010101" pitchFamily="50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4B7F798E-F386-4E95-8BE6-7504F6BC4EC1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799" y="9632929"/>
            <a:ext cx="1127125" cy="182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7115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463</TotalTime>
  <Words>329</Words>
  <Application>Microsoft Office PowerPoint</Application>
  <PresentationFormat>A4 용지(210x297mm)</PresentationFormat>
  <Paragraphs>129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12" baseType="lpstr">
      <vt:lpstr>LG스마트체2.0 Regular</vt:lpstr>
      <vt:lpstr>굴림</vt:lpstr>
      <vt:lpstr>맑은 고딕</vt:lpstr>
      <vt:lpstr>바탕</vt:lpstr>
      <vt:lpstr>Arial</vt:lpstr>
      <vt:lpstr>Arial Narrow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김재은</dc:creator>
  <cp:lastModifiedBy>김재은</cp:lastModifiedBy>
  <cp:revision>18</cp:revision>
  <cp:lastPrinted>2022-09-28T02:14:42Z</cp:lastPrinted>
  <dcterms:created xsi:type="dcterms:W3CDTF">2022-04-04T08:45:36Z</dcterms:created>
  <dcterms:modified xsi:type="dcterms:W3CDTF">2022-09-28T04:01:54Z</dcterms:modified>
</cp:coreProperties>
</file>