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8191500" cy="10477500"/>
  <p:notesSz cx="10477500" cy="81915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192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6F1F-CE9B-4651-A6AA-CD717754106B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har char="•"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66F1F-CE9B-4651-A6AA-CD717754106B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21451-1387-4CA6-816F-3879F97B5CB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23.png"/><Relationship Id="rId10" Type="http://schemas.openxmlformats.org/officeDocument/2006/relationships/image" Target="../media/image35.png"/><Relationship Id="rId4" Type="http://schemas.openxmlformats.org/officeDocument/2006/relationships/image" Target="../media/image30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11" Type="http://schemas.openxmlformats.org/officeDocument/2006/relationships/image" Target="../media/image41.png"/><Relationship Id="rId5" Type="http://schemas.openxmlformats.org/officeDocument/2006/relationships/image" Target="../media/image45.png"/><Relationship Id="rId10" Type="http://schemas.openxmlformats.org/officeDocument/2006/relationships/image" Target="../media/image4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D6F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977959" y="707788"/>
            <a:ext cx="6398368" cy="8094661"/>
            <a:chOff x="977959" y="707788"/>
            <a:chExt cx="6398368" cy="8094661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77959" y="707788"/>
              <a:ext cx="6398368" cy="809466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896054" y="625883"/>
            <a:ext cx="6398368" cy="8094661"/>
            <a:chOff x="896054" y="625883"/>
            <a:chExt cx="6398368" cy="809466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96054" y="625883"/>
              <a:ext cx="6398368" cy="8094661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109982" y="2101308"/>
            <a:ext cx="7970506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9000" kern="0" spc="-200" dirty="0">
                <a:solidFill>
                  <a:srgbClr val="FD6F22"/>
                </a:solidFill>
                <a:latin typeface="Gong Gothic Bold" pitchFamily="34" charset="0"/>
                <a:cs typeface="Gong Gothic Bold" pitchFamily="34" charset="0"/>
              </a:rPr>
              <a:t>CGBIO</a:t>
            </a:r>
          </a:p>
          <a:p>
            <a:pPr algn="ctr"/>
            <a:r>
              <a:rPr lang="en-US" sz="9000" kern="0" spc="-200" dirty="0">
                <a:solidFill>
                  <a:srgbClr val="000000"/>
                </a:solidFill>
                <a:latin typeface="Gong Gothic Bold" pitchFamily="34" charset="0"/>
                <a:cs typeface="Gong Gothic Bold" pitchFamily="34" charset="0"/>
              </a:rPr>
              <a:t> </a:t>
            </a:r>
            <a:r>
              <a:rPr lang="en-US" sz="5400" kern="0" spc="-200" dirty="0">
                <a:solidFill>
                  <a:srgbClr val="000000"/>
                </a:solidFill>
                <a:latin typeface="Gong Gothic Bold" pitchFamily="34" charset="0"/>
                <a:cs typeface="Gong Gothic Bold" pitchFamily="34" charset="0"/>
              </a:rPr>
              <a:t>Talents Recruitment</a:t>
            </a:r>
            <a:endParaRPr lang="en-US" dirty="0"/>
          </a:p>
        </p:txBody>
      </p:sp>
      <p:grpSp>
        <p:nvGrpSpPr>
          <p:cNvPr id="1003" name="그룹 1003"/>
          <p:cNvGrpSpPr/>
          <p:nvPr/>
        </p:nvGrpSpPr>
        <p:grpSpPr>
          <a:xfrm>
            <a:off x="2002638" y="1206497"/>
            <a:ext cx="4185200" cy="701210"/>
            <a:chOff x="2002638" y="1206497"/>
            <a:chExt cx="4185200" cy="701210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02638" y="1206497"/>
              <a:ext cx="4185200" cy="701210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1310507" y="1353363"/>
            <a:ext cx="5569475" cy="47570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>
                <a:solidFill>
                  <a:srgbClr val="FFFFFF"/>
                </a:solidFill>
                <a:latin typeface="Gong Gothic Medium" pitchFamily="34" charset="0"/>
                <a:cs typeface="Gong Gothic Medium" pitchFamily="34" charset="0"/>
              </a:rPr>
              <a:t>Create Today, Better Tomorrow</a:t>
            </a:r>
            <a:endParaRPr lang="en-US" dirty="0"/>
          </a:p>
        </p:txBody>
      </p:sp>
      <p:sp>
        <p:nvSpPr>
          <p:cNvPr id="13" name="Object 13"/>
          <p:cNvSpPr txBox="1"/>
          <p:nvPr/>
        </p:nvSpPr>
        <p:spPr>
          <a:xfrm>
            <a:off x="225743" y="4891982"/>
            <a:ext cx="7738989" cy="5386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900" kern="0" spc="-100" dirty="0">
                <a:solidFill>
                  <a:srgbClr val="000000"/>
                </a:solidFill>
                <a:latin typeface="Gong Gothic Medium" pitchFamily="34" charset="0"/>
                <a:cs typeface="Gong Gothic Medium" pitchFamily="34" charset="0"/>
              </a:rPr>
              <a:t> Looking for someone to grow with us!</a:t>
            </a:r>
            <a:endParaRPr lang="en-US" dirty="0"/>
          </a:p>
        </p:txBody>
      </p:sp>
      <p:grpSp>
        <p:nvGrpSpPr>
          <p:cNvPr id="1004" name="그룹 1004"/>
          <p:cNvGrpSpPr/>
          <p:nvPr/>
        </p:nvGrpSpPr>
        <p:grpSpPr>
          <a:xfrm>
            <a:off x="493459" y="5697616"/>
            <a:ext cx="6934088" cy="7114520"/>
            <a:chOff x="493459" y="5697616"/>
            <a:chExt cx="6934088" cy="7114520"/>
          </a:xfrm>
        </p:grpSpPr>
        <p:pic>
          <p:nvPicPr>
            <p:cNvPr id="15" name="Object 1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3459" y="5697616"/>
              <a:ext cx="6934088" cy="7114520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0" y="9720212"/>
            <a:ext cx="8190476" cy="938111"/>
            <a:chOff x="0" y="9720212"/>
            <a:chExt cx="8190476" cy="938111"/>
          </a:xfrm>
        </p:grpSpPr>
        <p:pic>
          <p:nvPicPr>
            <p:cNvPr id="18" name="Object 1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9720212"/>
              <a:ext cx="8190476" cy="938111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-323377" y="9883340"/>
            <a:ext cx="8837235" cy="44627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300" kern="0" spc="-100" dirty="0">
                <a:solidFill>
                  <a:srgbClr val="FFFFFF"/>
                </a:solidFill>
                <a:latin typeface="Gong Gothic Light" pitchFamily="34" charset="0"/>
                <a:cs typeface="Gong Gothic Light" pitchFamily="34" charset="0"/>
              </a:rPr>
              <a:t>CGBIO are waiting for talent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D6F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663308" y="893514"/>
            <a:ext cx="6913063" cy="9185538"/>
            <a:chOff x="663308" y="893514"/>
            <a:chExt cx="6913063" cy="9185538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3308" y="893514"/>
              <a:ext cx="6913063" cy="9185538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1010275" y="5486283"/>
            <a:ext cx="6088874" cy="3468168"/>
            <a:chOff x="1010275" y="5486283"/>
            <a:chExt cx="6088874" cy="3468168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0275" y="5486283"/>
              <a:ext cx="6088874" cy="3468168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5795593" y="5640920"/>
            <a:ext cx="372220" cy="372220"/>
            <a:chOff x="5795593" y="5640920"/>
            <a:chExt cx="372220" cy="372220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95593" y="5640920"/>
              <a:ext cx="372220" cy="372220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2644515" y="2437370"/>
            <a:ext cx="2950648" cy="174998"/>
            <a:chOff x="2644515" y="2437370"/>
            <a:chExt cx="2950648" cy="174998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644515" y="2437370"/>
              <a:ext cx="2950648" cy="174998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2644515" y="631582"/>
            <a:ext cx="2950648" cy="643664"/>
            <a:chOff x="2644515" y="631582"/>
            <a:chExt cx="2950648" cy="643664"/>
          </a:xfrm>
        </p:grpSpPr>
        <p:pic>
          <p:nvPicPr>
            <p:cNvPr id="15" name="Object 1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44515" y="631582"/>
              <a:ext cx="2950648" cy="643664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2595312" y="571682"/>
            <a:ext cx="2950648" cy="643664"/>
            <a:chOff x="2595312" y="571682"/>
            <a:chExt cx="2950648" cy="643664"/>
          </a:xfrm>
        </p:grpSpPr>
        <p:pic>
          <p:nvPicPr>
            <p:cNvPr id="18" name="Object 17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95312" y="571682"/>
              <a:ext cx="2950648" cy="643664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1976815" y="503805"/>
            <a:ext cx="4217395" cy="8530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900" kern="0" spc="-100" dirty="0">
                <a:solidFill>
                  <a:srgbClr val="000000"/>
                </a:solidFill>
                <a:latin typeface="Gong Gothic Medium" pitchFamily="34" charset="0"/>
                <a:cs typeface="Gong Gothic Medium" pitchFamily="34" charset="0"/>
              </a:rPr>
              <a:t>About CGBio</a:t>
            </a:r>
            <a:endParaRPr lang="en-US" dirty="0"/>
          </a:p>
        </p:txBody>
      </p:sp>
      <p:sp>
        <p:nvSpPr>
          <p:cNvPr id="21" name="Object 21"/>
          <p:cNvSpPr txBox="1"/>
          <p:nvPr/>
        </p:nvSpPr>
        <p:spPr>
          <a:xfrm>
            <a:off x="-103302" y="1656220"/>
            <a:ext cx="8478223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800" kern="0" spc="-100" dirty="0">
                <a:solidFill>
                  <a:srgbClr val="000000"/>
                </a:solidFill>
                <a:latin typeface="Gong Gothic Medium" pitchFamily="34" charset="0"/>
                <a:cs typeface="Gong Gothic Medium" pitchFamily="34" charset="0"/>
              </a:rPr>
              <a:t>A company specializing in regenerative </a:t>
            </a:r>
          </a:p>
          <a:p>
            <a:pPr algn="ctr"/>
            <a:r>
              <a:rPr lang="en-US" sz="2800" kern="0" spc="-100" dirty="0">
                <a:solidFill>
                  <a:srgbClr val="000000"/>
                </a:solidFill>
                <a:latin typeface="Gong Gothic Medium" pitchFamily="34" charset="0"/>
                <a:cs typeface="Gong Gothic Medium" pitchFamily="34" charset="0"/>
              </a:rPr>
              <a:t>medicine based on “bio-material technology”</a:t>
            </a:r>
            <a:endParaRPr lang="en-US" dirty="0"/>
          </a:p>
        </p:txBody>
      </p:sp>
      <p:sp>
        <p:nvSpPr>
          <p:cNvPr id="22" name="Object 22"/>
          <p:cNvSpPr txBox="1"/>
          <p:nvPr/>
        </p:nvSpPr>
        <p:spPr>
          <a:xfrm>
            <a:off x="663308" y="3128749"/>
            <a:ext cx="691306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Gong Gothic Light" pitchFamily="34" charset="0"/>
                <a:cs typeface="Gong Gothic Light" pitchFamily="34" charset="0"/>
              </a:rPr>
              <a:t>CG Bio contributes to a young and healthy life with advanced regenerative medical technology.</a:t>
            </a:r>
            <a:endParaRPr lang="en-US" dirty="0"/>
          </a:p>
        </p:txBody>
      </p:sp>
      <p:grpSp>
        <p:nvGrpSpPr>
          <p:cNvPr id="1007" name="그룹 1007"/>
          <p:cNvGrpSpPr/>
          <p:nvPr/>
        </p:nvGrpSpPr>
        <p:grpSpPr>
          <a:xfrm>
            <a:off x="3672176" y="4977229"/>
            <a:ext cx="846124" cy="222771"/>
            <a:chOff x="3672176" y="4977229"/>
            <a:chExt cx="846124" cy="222771"/>
          </a:xfrm>
        </p:grpSpPr>
        <p:pic>
          <p:nvPicPr>
            <p:cNvPr id="24" name="Object 23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-10800000">
              <a:off x="3672176" y="4977229"/>
              <a:ext cx="846124" cy="222771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1475895" y="4408145"/>
            <a:ext cx="5238687" cy="642013"/>
            <a:chOff x="1475895" y="4408145"/>
            <a:chExt cx="5238687" cy="642013"/>
          </a:xfrm>
        </p:grpSpPr>
        <p:pic>
          <p:nvPicPr>
            <p:cNvPr id="27" name="Object 26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75895" y="4408145"/>
              <a:ext cx="5238687" cy="642013"/>
            </a:xfrm>
            <a:prstGeom prst="rect">
              <a:avLst/>
            </a:prstGeom>
          </p:spPr>
        </p:pic>
      </p:grpSp>
      <p:sp>
        <p:nvSpPr>
          <p:cNvPr id="29" name="Object 29"/>
          <p:cNvSpPr txBox="1"/>
          <p:nvPr/>
        </p:nvSpPr>
        <p:spPr>
          <a:xfrm>
            <a:off x="261395" y="4484094"/>
            <a:ext cx="766768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800" kern="0" spc="-100" dirty="0">
                <a:solidFill>
                  <a:srgbClr val="000000"/>
                </a:solidFill>
                <a:latin typeface="Gong Gothic Light" pitchFamily="34" charset="0"/>
                <a:cs typeface="Gong Gothic Light" pitchFamily="34" charset="0"/>
              </a:rPr>
              <a:t>Average annual sales growth</a:t>
            </a:r>
            <a:endParaRPr lang="en-US" dirty="0"/>
          </a:p>
        </p:txBody>
      </p:sp>
      <p:grpSp>
        <p:nvGrpSpPr>
          <p:cNvPr id="1009" name="그룹 1009"/>
          <p:cNvGrpSpPr/>
          <p:nvPr/>
        </p:nvGrpSpPr>
        <p:grpSpPr>
          <a:xfrm>
            <a:off x="5773736" y="6491066"/>
            <a:ext cx="555878" cy="2463385"/>
            <a:chOff x="5773736" y="6491066"/>
            <a:chExt cx="555878" cy="2463385"/>
          </a:xfrm>
        </p:grpSpPr>
        <p:pic>
          <p:nvPicPr>
            <p:cNvPr id="31" name="Object 30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773736" y="6491066"/>
              <a:ext cx="555878" cy="2463385"/>
            </a:xfrm>
            <a:prstGeom prst="rect">
              <a:avLst/>
            </a:prstGeom>
          </p:spPr>
        </p:pic>
      </p:grpSp>
      <p:grpSp>
        <p:nvGrpSpPr>
          <p:cNvPr id="1010" name="그룹 1010"/>
          <p:cNvGrpSpPr/>
          <p:nvPr/>
        </p:nvGrpSpPr>
        <p:grpSpPr>
          <a:xfrm>
            <a:off x="1501587" y="8901364"/>
            <a:ext cx="5187302" cy="113757"/>
            <a:chOff x="1501587" y="8901364"/>
            <a:chExt cx="5187302" cy="113757"/>
          </a:xfrm>
        </p:grpSpPr>
        <p:pic>
          <p:nvPicPr>
            <p:cNvPr id="34" name="Object 33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01587" y="8901364"/>
              <a:ext cx="5187302" cy="113757"/>
            </a:xfrm>
            <a:prstGeom prst="rect">
              <a:avLst/>
            </a:prstGeom>
          </p:spPr>
        </p:pic>
      </p:grpSp>
      <p:sp>
        <p:nvSpPr>
          <p:cNvPr id="36" name="Object 36"/>
          <p:cNvSpPr txBox="1"/>
          <p:nvPr/>
        </p:nvSpPr>
        <p:spPr>
          <a:xfrm>
            <a:off x="1865610" y="9044448"/>
            <a:ext cx="932804" cy="4319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600" dirty="0">
                <a:solidFill>
                  <a:srgbClr val="595959"/>
                </a:solidFill>
                <a:latin typeface="Gmarket Sans Medium" pitchFamily="34" charset="0"/>
                <a:cs typeface="Gmarket Sans Medium" pitchFamily="34" charset="0"/>
              </a:rPr>
              <a:t>2018</a:t>
            </a:r>
            <a:endParaRPr lang="en-US" dirty="0"/>
          </a:p>
        </p:txBody>
      </p:sp>
      <p:sp>
        <p:nvSpPr>
          <p:cNvPr id="37" name="Object 37"/>
          <p:cNvSpPr txBox="1"/>
          <p:nvPr/>
        </p:nvSpPr>
        <p:spPr>
          <a:xfrm>
            <a:off x="2859086" y="9044448"/>
            <a:ext cx="757143" cy="4319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600" dirty="0">
                <a:solidFill>
                  <a:srgbClr val="595959"/>
                </a:solidFill>
                <a:latin typeface="Gmarket Sans Medium" pitchFamily="34" charset="0"/>
                <a:cs typeface="Gmarket Sans Medium" pitchFamily="34" charset="0"/>
              </a:rPr>
              <a:t>2019</a:t>
            </a:r>
            <a:endParaRPr lang="en-US" dirty="0"/>
          </a:p>
        </p:txBody>
      </p:sp>
      <p:sp>
        <p:nvSpPr>
          <p:cNvPr id="38" name="Object 38"/>
          <p:cNvSpPr txBox="1"/>
          <p:nvPr/>
        </p:nvSpPr>
        <p:spPr>
          <a:xfrm>
            <a:off x="3835448" y="9044448"/>
            <a:ext cx="1009993" cy="4319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600" dirty="0">
                <a:solidFill>
                  <a:srgbClr val="595959"/>
                </a:solidFill>
                <a:latin typeface="Gmarket Sans Medium" pitchFamily="34" charset="0"/>
                <a:cs typeface="Gmarket Sans Medium" pitchFamily="34" charset="0"/>
              </a:rPr>
              <a:t>2020</a:t>
            </a:r>
            <a:endParaRPr lang="en-US" dirty="0"/>
          </a:p>
        </p:txBody>
      </p:sp>
      <p:sp>
        <p:nvSpPr>
          <p:cNvPr id="39" name="Object 39"/>
          <p:cNvSpPr txBox="1"/>
          <p:nvPr/>
        </p:nvSpPr>
        <p:spPr>
          <a:xfrm>
            <a:off x="4838448" y="9044448"/>
            <a:ext cx="828571" cy="4319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600" dirty="0">
                <a:solidFill>
                  <a:srgbClr val="595959"/>
                </a:solidFill>
                <a:latin typeface="Gmarket Sans Medium" pitchFamily="34" charset="0"/>
                <a:cs typeface="Gmarket Sans Medium" pitchFamily="34" charset="0"/>
              </a:rPr>
              <a:t>2021</a:t>
            </a:r>
            <a:endParaRPr lang="en-US" dirty="0"/>
          </a:p>
        </p:txBody>
      </p:sp>
      <p:sp>
        <p:nvSpPr>
          <p:cNvPr id="40" name="Object 40"/>
          <p:cNvSpPr txBox="1"/>
          <p:nvPr/>
        </p:nvSpPr>
        <p:spPr>
          <a:xfrm>
            <a:off x="5415164" y="9044448"/>
            <a:ext cx="1305357" cy="4319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600" dirty="0">
                <a:solidFill>
                  <a:srgbClr val="595959"/>
                </a:solidFill>
                <a:latin typeface="Gmarket Sans Medium" pitchFamily="34" charset="0"/>
                <a:cs typeface="Gmarket Sans Medium" pitchFamily="34" charset="0"/>
              </a:rPr>
              <a:t>2030</a:t>
            </a:r>
            <a:endParaRPr lang="en-US" dirty="0"/>
          </a:p>
        </p:txBody>
      </p:sp>
      <p:grpSp>
        <p:nvGrpSpPr>
          <p:cNvPr id="1011" name="그룹 1011"/>
          <p:cNvGrpSpPr/>
          <p:nvPr/>
        </p:nvGrpSpPr>
        <p:grpSpPr>
          <a:xfrm>
            <a:off x="1986949" y="5701012"/>
            <a:ext cx="4087654" cy="2601235"/>
            <a:chOff x="1986949" y="5701012"/>
            <a:chExt cx="4087654" cy="2601235"/>
          </a:xfrm>
        </p:grpSpPr>
        <p:pic>
          <p:nvPicPr>
            <p:cNvPr id="42" name="Object 41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86949" y="5701012"/>
              <a:ext cx="4087654" cy="2601235"/>
            </a:xfrm>
            <a:prstGeom prst="rect">
              <a:avLst/>
            </a:prstGeom>
          </p:spPr>
        </p:pic>
      </p:grpSp>
      <p:sp>
        <p:nvSpPr>
          <p:cNvPr id="44" name="Object 44"/>
          <p:cNvSpPr txBox="1"/>
          <p:nvPr/>
        </p:nvSpPr>
        <p:spPr>
          <a:xfrm>
            <a:off x="2030073" y="7605905"/>
            <a:ext cx="878826" cy="3781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dirty="0">
                <a:solidFill>
                  <a:srgbClr val="595959"/>
                </a:solidFill>
                <a:latin typeface="Gmarket Sans Medium" pitchFamily="34" charset="0"/>
                <a:cs typeface="Gmarket Sans Medium" pitchFamily="34" charset="0"/>
              </a:rPr>
              <a:t>120%</a:t>
            </a:r>
            <a:endParaRPr lang="en-US" dirty="0"/>
          </a:p>
        </p:txBody>
      </p:sp>
      <p:sp>
        <p:nvSpPr>
          <p:cNvPr id="45" name="Object 45"/>
          <p:cNvSpPr txBox="1"/>
          <p:nvPr/>
        </p:nvSpPr>
        <p:spPr>
          <a:xfrm>
            <a:off x="3130952" y="7287390"/>
            <a:ext cx="700000" cy="3753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dirty="0">
                <a:solidFill>
                  <a:srgbClr val="595959"/>
                </a:solidFill>
                <a:latin typeface="Gmarket Sans Medium" pitchFamily="34" charset="0"/>
                <a:cs typeface="Gmarket Sans Medium" pitchFamily="34" charset="0"/>
              </a:rPr>
              <a:t>115%</a:t>
            </a:r>
            <a:endParaRPr lang="en-US" dirty="0"/>
          </a:p>
        </p:txBody>
      </p:sp>
      <p:sp>
        <p:nvSpPr>
          <p:cNvPr id="46" name="Object 46"/>
          <p:cNvSpPr txBox="1"/>
          <p:nvPr/>
        </p:nvSpPr>
        <p:spPr>
          <a:xfrm>
            <a:off x="3939771" y="6802029"/>
            <a:ext cx="932804" cy="3753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dirty="0">
                <a:solidFill>
                  <a:srgbClr val="595959"/>
                </a:solidFill>
                <a:latin typeface="Gmarket Sans Medium" pitchFamily="34" charset="0"/>
                <a:cs typeface="Gmarket Sans Medium" pitchFamily="34" charset="0"/>
              </a:rPr>
              <a:t>132%</a:t>
            </a:r>
            <a:endParaRPr lang="en-US" dirty="0"/>
          </a:p>
        </p:txBody>
      </p:sp>
      <p:sp>
        <p:nvSpPr>
          <p:cNvPr id="47" name="Object 47"/>
          <p:cNvSpPr txBox="1"/>
          <p:nvPr/>
        </p:nvSpPr>
        <p:spPr>
          <a:xfrm>
            <a:off x="4755923" y="6019486"/>
            <a:ext cx="932804" cy="3753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dirty="0">
                <a:solidFill>
                  <a:srgbClr val="FD6F22"/>
                </a:solidFill>
                <a:latin typeface="Gmarket Sans Medium" pitchFamily="34" charset="0"/>
                <a:cs typeface="Gmarket Sans Medium" pitchFamily="34" charset="0"/>
              </a:rPr>
              <a:t>2116%</a:t>
            </a:r>
            <a:endParaRPr lang="en-US" dirty="0"/>
          </a:p>
        </p:txBody>
      </p:sp>
      <p:grpSp>
        <p:nvGrpSpPr>
          <p:cNvPr id="1012" name="그룹 1012"/>
          <p:cNvGrpSpPr/>
          <p:nvPr/>
        </p:nvGrpSpPr>
        <p:grpSpPr>
          <a:xfrm>
            <a:off x="4765006" y="7650042"/>
            <a:ext cx="555878" cy="1304409"/>
            <a:chOff x="4765006" y="7650042"/>
            <a:chExt cx="555878" cy="1304409"/>
          </a:xfrm>
        </p:grpSpPr>
        <p:pic>
          <p:nvPicPr>
            <p:cNvPr id="49" name="Object 48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765006" y="7650042"/>
              <a:ext cx="555878" cy="1304409"/>
            </a:xfrm>
            <a:prstGeom prst="rect">
              <a:avLst/>
            </a:prstGeom>
          </p:spPr>
        </p:pic>
      </p:grpSp>
      <p:grpSp>
        <p:nvGrpSpPr>
          <p:cNvPr id="1013" name="그룹 1013"/>
          <p:cNvGrpSpPr/>
          <p:nvPr/>
        </p:nvGrpSpPr>
        <p:grpSpPr>
          <a:xfrm>
            <a:off x="3775234" y="8180906"/>
            <a:ext cx="555878" cy="773545"/>
            <a:chOff x="3775234" y="8180906"/>
            <a:chExt cx="555878" cy="773545"/>
          </a:xfrm>
        </p:grpSpPr>
        <p:pic>
          <p:nvPicPr>
            <p:cNvPr id="52" name="Object 51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775234" y="8180906"/>
              <a:ext cx="555878" cy="773545"/>
            </a:xfrm>
            <a:prstGeom prst="rect">
              <a:avLst/>
            </a:prstGeom>
          </p:spPr>
        </p:pic>
      </p:grpSp>
      <p:grpSp>
        <p:nvGrpSpPr>
          <p:cNvPr id="1014" name="그룹 1014"/>
          <p:cNvGrpSpPr/>
          <p:nvPr/>
        </p:nvGrpSpPr>
        <p:grpSpPr>
          <a:xfrm>
            <a:off x="2815888" y="8598013"/>
            <a:ext cx="555878" cy="356437"/>
            <a:chOff x="2815888" y="8598013"/>
            <a:chExt cx="555878" cy="356437"/>
          </a:xfrm>
        </p:grpSpPr>
        <p:pic>
          <p:nvPicPr>
            <p:cNvPr id="55" name="Object 54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815888" y="8598013"/>
              <a:ext cx="555878" cy="356437"/>
            </a:xfrm>
            <a:prstGeom prst="rect">
              <a:avLst/>
            </a:prstGeom>
          </p:spPr>
        </p:pic>
      </p:grpSp>
      <p:grpSp>
        <p:nvGrpSpPr>
          <p:cNvPr id="1015" name="그룹 1015"/>
          <p:cNvGrpSpPr/>
          <p:nvPr/>
        </p:nvGrpSpPr>
        <p:grpSpPr>
          <a:xfrm>
            <a:off x="1820650" y="8772440"/>
            <a:ext cx="555878" cy="178219"/>
            <a:chOff x="1820650" y="8772440"/>
            <a:chExt cx="555878" cy="178219"/>
          </a:xfrm>
        </p:grpSpPr>
        <p:pic>
          <p:nvPicPr>
            <p:cNvPr id="58" name="Object 57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820650" y="8772440"/>
              <a:ext cx="555878" cy="17821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D6F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673477" y="920887"/>
            <a:ext cx="6913063" cy="9188581"/>
            <a:chOff x="663308" y="893514"/>
            <a:chExt cx="6913063" cy="9188581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3308" y="893514"/>
              <a:ext cx="6913063" cy="918858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4171138" y="5574535"/>
            <a:ext cx="2747075" cy="379656"/>
            <a:chOff x="4171138" y="5574535"/>
            <a:chExt cx="2747075" cy="379656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71138" y="5574535"/>
              <a:ext cx="2747075" cy="379656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1272263" y="5574535"/>
            <a:ext cx="2747075" cy="379656"/>
            <a:chOff x="1272263" y="5574535"/>
            <a:chExt cx="2747075" cy="379656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2263" y="5574535"/>
              <a:ext cx="2747075" cy="379656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1272263" y="3963185"/>
            <a:ext cx="2747075" cy="1523766"/>
            <a:chOff x="1272263" y="3963185"/>
            <a:chExt cx="2747075" cy="1523766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72263" y="3963185"/>
              <a:ext cx="2747075" cy="1523766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4171138" y="3958423"/>
            <a:ext cx="2747075" cy="1533290"/>
            <a:chOff x="4171138" y="3958423"/>
            <a:chExt cx="2747075" cy="1533290"/>
          </a:xfrm>
        </p:grpSpPr>
        <p:pic>
          <p:nvPicPr>
            <p:cNvPr id="15" name="Object 14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71138" y="3958423"/>
              <a:ext cx="2747075" cy="1533290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4171138" y="3353107"/>
            <a:ext cx="2747075" cy="379656"/>
            <a:chOff x="4171138" y="3353107"/>
            <a:chExt cx="2747075" cy="379656"/>
          </a:xfrm>
        </p:grpSpPr>
        <p:pic>
          <p:nvPicPr>
            <p:cNvPr id="18" name="Object 1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71138" y="3353107"/>
              <a:ext cx="2747075" cy="379656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1272263" y="3353107"/>
            <a:ext cx="2747075" cy="379656"/>
            <a:chOff x="1272263" y="3353107"/>
            <a:chExt cx="2747075" cy="379656"/>
          </a:xfrm>
        </p:grpSpPr>
        <p:pic>
          <p:nvPicPr>
            <p:cNvPr id="21" name="Object 2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2263" y="3353107"/>
              <a:ext cx="2747075" cy="379656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2185491" y="652388"/>
            <a:ext cx="3876958" cy="643664"/>
            <a:chOff x="2185491" y="652388"/>
            <a:chExt cx="3876958" cy="643664"/>
          </a:xfrm>
        </p:grpSpPr>
        <p:pic>
          <p:nvPicPr>
            <p:cNvPr id="24" name="Object 2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85491" y="652388"/>
              <a:ext cx="3876958" cy="643664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2132158" y="599055"/>
            <a:ext cx="3876958" cy="643664"/>
            <a:chOff x="2132158" y="599055"/>
            <a:chExt cx="3876958" cy="643664"/>
          </a:xfrm>
        </p:grpSpPr>
        <p:pic>
          <p:nvPicPr>
            <p:cNvPr id="27" name="Object 26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32158" y="599055"/>
              <a:ext cx="3876958" cy="643664"/>
            </a:xfrm>
            <a:prstGeom prst="rect">
              <a:avLst/>
            </a:prstGeom>
          </p:spPr>
        </p:pic>
      </p:grpSp>
      <p:sp>
        <p:nvSpPr>
          <p:cNvPr id="29" name="Object 29"/>
          <p:cNvSpPr txBox="1"/>
          <p:nvPr/>
        </p:nvSpPr>
        <p:spPr>
          <a:xfrm>
            <a:off x="1228679" y="683513"/>
            <a:ext cx="5713667" cy="5386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900" kern="0" spc="-100" dirty="0">
                <a:solidFill>
                  <a:srgbClr val="000000"/>
                </a:solidFill>
                <a:latin typeface="Gong Gothic Medium" pitchFamily="34" charset="0"/>
              </a:rPr>
              <a:t>Work Environment</a:t>
            </a:r>
            <a:endParaRPr lang="en-US" dirty="0"/>
          </a:p>
        </p:txBody>
      </p:sp>
      <p:grpSp>
        <p:nvGrpSpPr>
          <p:cNvPr id="1010" name="그룹 1010"/>
          <p:cNvGrpSpPr/>
          <p:nvPr/>
        </p:nvGrpSpPr>
        <p:grpSpPr>
          <a:xfrm>
            <a:off x="2124841" y="6990551"/>
            <a:ext cx="4210072" cy="643664"/>
            <a:chOff x="2124841" y="6990551"/>
            <a:chExt cx="3876958" cy="643664"/>
          </a:xfrm>
        </p:grpSpPr>
        <p:pic>
          <p:nvPicPr>
            <p:cNvPr id="31" name="Object 3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24841" y="6990551"/>
              <a:ext cx="3876958" cy="643664"/>
            </a:xfrm>
            <a:prstGeom prst="rect">
              <a:avLst/>
            </a:prstGeom>
          </p:spPr>
        </p:pic>
      </p:grpSp>
      <p:grpSp>
        <p:nvGrpSpPr>
          <p:cNvPr id="1011" name="그룹 1011"/>
          <p:cNvGrpSpPr/>
          <p:nvPr/>
        </p:nvGrpSpPr>
        <p:grpSpPr>
          <a:xfrm>
            <a:off x="2071507" y="6937217"/>
            <a:ext cx="4263406" cy="643664"/>
            <a:chOff x="2071507" y="6937217"/>
            <a:chExt cx="3876958" cy="643664"/>
          </a:xfrm>
        </p:grpSpPr>
        <p:pic>
          <p:nvPicPr>
            <p:cNvPr id="34" name="Object 3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71507" y="6937217"/>
              <a:ext cx="3876958" cy="643664"/>
            </a:xfrm>
            <a:prstGeom prst="rect">
              <a:avLst/>
            </a:prstGeom>
          </p:spPr>
        </p:pic>
      </p:grpSp>
      <p:sp>
        <p:nvSpPr>
          <p:cNvPr id="36" name="Object 36"/>
          <p:cNvSpPr txBox="1"/>
          <p:nvPr/>
        </p:nvSpPr>
        <p:spPr>
          <a:xfrm>
            <a:off x="1353883" y="7024475"/>
            <a:ext cx="571366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800" kern="0" spc="-100" dirty="0">
                <a:solidFill>
                  <a:srgbClr val="000000"/>
                </a:solidFill>
                <a:latin typeface="Gong Gothic Medium" pitchFamily="34" charset="0"/>
                <a:cs typeface="Gong Gothic Medium" pitchFamily="34" charset="0"/>
              </a:rPr>
              <a:t>We want someone like this!</a:t>
            </a:r>
            <a:endParaRPr lang="en-US" sz="1600" dirty="0"/>
          </a:p>
        </p:txBody>
      </p:sp>
      <p:grpSp>
        <p:nvGrpSpPr>
          <p:cNvPr id="1012" name="그룹 1012"/>
          <p:cNvGrpSpPr/>
          <p:nvPr/>
        </p:nvGrpSpPr>
        <p:grpSpPr>
          <a:xfrm>
            <a:off x="1075453" y="7962157"/>
            <a:ext cx="291424" cy="262166"/>
            <a:chOff x="1458270" y="7962157"/>
            <a:chExt cx="291424" cy="262166"/>
          </a:xfrm>
        </p:grpSpPr>
        <p:pic>
          <p:nvPicPr>
            <p:cNvPr id="38" name="Object 37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58270" y="7962157"/>
              <a:ext cx="291424" cy="262166"/>
            </a:xfrm>
            <a:prstGeom prst="rect">
              <a:avLst/>
            </a:prstGeom>
          </p:spPr>
        </p:pic>
      </p:grpSp>
      <p:sp>
        <p:nvSpPr>
          <p:cNvPr id="40" name="Object 40"/>
          <p:cNvSpPr txBox="1"/>
          <p:nvPr/>
        </p:nvSpPr>
        <p:spPr>
          <a:xfrm>
            <a:off x="1430083" y="7942826"/>
            <a:ext cx="5713667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Gong Gothic Light" pitchFamily="34" charset="0"/>
                <a:cs typeface="Gong Gothic Light" pitchFamily="34" charset="0"/>
              </a:rPr>
              <a:t>Independent learning ability</a:t>
            </a:r>
            <a:endParaRPr lang="en-US" dirty="0"/>
          </a:p>
        </p:txBody>
      </p:sp>
      <p:grpSp>
        <p:nvGrpSpPr>
          <p:cNvPr id="1013" name="그룹 1013"/>
          <p:cNvGrpSpPr/>
          <p:nvPr/>
        </p:nvGrpSpPr>
        <p:grpSpPr>
          <a:xfrm>
            <a:off x="1075453" y="8419300"/>
            <a:ext cx="291424" cy="262166"/>
            <a:chOff x="1458270" y="8419300"/>
            <a:chExt cx="291424" cy="262166"/>
          </a:xfrm>
        </p:grpSpPr>
        <p:pic>
          <p:nvPicPr>
            <p:cNvPr id="42" name="Object 41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58270" y="8419300"/>
              <a:ext cx="291424" cy="262166"/>
            </a:xfrm>
            <a:prstGeom prst="rect">
              <a:avLst/>
            </a:prstGeom>
          </p:spPr>
        </p:pic>
      </p:grpSp>
      <p:sp>
        <p:nvSpPr>
          <p:cNvPr id="44" name="Object 44"/>
          <p:cNvSpPr txBox="1"/>
          <p:nvPr/>
        </p:nvSpPr>
        <p:spPr>
          <a:xfrm>
            <a:off x="1432560" y="8410934"/>
            <a:ext cx="7342857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Gong Gothic Light" pitchFamily="34" charset="0"/>
                <a:cs typeface="Gong Gothic Light" pitchFamily="34" charset="0"/>
              </a:rPr>
              <a:t>positive thinking</a:t>
            </a:r>
            <a:endParaRPr lang="en-US" dirty="0"/>
          </a:p>
        </p:txBody>
      </p:sp>
      <p:grpSp>
        <p:nvGrpSpPr>
          <p:cNvPr id="1014" name="그룹 1014"/>
          <p:cNvGrpSpPr/>
          <p:nvPr/>
        </p:nvGrpSpPr>
        <p:grpSpPr>
          <a:xfrm>
            <a:off x="1071644" y="8920252"/>
            <a:ext cx="291424" cy="262166"/>
            <a:chOff x="1454461" y="8920252"/>
            <a:chExt cx="291424" cy="262166"/>
          </a:xfrm>
        </p:grpSpPr>
        <p:pic>
          <p:nvPicPr>
            <p:cNvPr id="46" name="Object 4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54461" y="8920252"/>
              <a:ext cx="291424" cy="262166"/>
            </a:xfrm>
            <a:prstGeom prst="rect">
              <a:avLst/>
            </a:prstGeom>
          </p:spPr>
        </p:pic>
      </p:grpSp>
      <p:sp>
        <p:nvSpPr>
          <p:cNvPr id="48" name="Object 48"/>
          <p:cNvSpPr txBox="1"/>
          <p:nvPr/>
        </p:nvSpPr>
        <p:spPr>
          <a:xfrm>
            <a:off x="1428750" y="8909820"/>
            <a:ext cx="74234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Gong Gothic Light" pitchFamily="34" charset="0"/>
                <a:cs typeface="Gong Gothic Light" pitchFamily="34" charset="0"/>
              </a:rPr>
              <a:t>fighting spirit</a:t>
            </a:r>
            <a:endParaRPr lang="en-US" dirty="0"/>
          </a:p>
        </p:txBody>
      </p:sp>
      <p:grpSp>
        <p:nvGrpSpPr>
          <p:cNvPr id="1015" name="그룹 1015"/>
          <p:cNvGrpSpPr/>
          <p:nvPr/>
        </p:nvGrpSpPr>
        <p:grpSpPr>
          <a:xfrm>
            <a:off x="4379174" y="7962157"/>
            <a:ext cx="291424" cy="262166"/>
            <a:chOff x="4379174" y="7962157"/>
            <a:chExt cx="291424" cy="262166"/>
          </a:xfrm>
        </p:grpSpPr>
        <p:pic>
          <p:nvPicPr>
            <p:cNvPr id="50" name="Object 49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379174" y="7962157"/>
              <a:ext cx="291424" cy="262166"/>
            </a:xfrm>
            <a:prstGeom prst="rect">
              <a:avLst/>
            </a:prstGeom>
          </p:spPr>
        </p:pic>
      </p:grpSp>
      <p:sp>
        <p:nvSpPr>
          <p:cNvPr id="52" name="Object 52"/>
          <p:cNvSpPr txBox="1"/>
          <p:nvPr/>
        </p:nvSpPr>
        <p:spPr>
          <a:xfrm>
            <a:off x="4733804" y="7948544"/>
            <a:ext cx="747292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Gong Gothic Light" pitchFamily="34" charset="0"/>
                <a:cs typeface="Gong Gothic Light" pitchFamily="34" charset="0"/>
              </a:rPr>
              <a:t>Pioneer spirit</a:t>
            </a:r>
            <a:endParaRPr lang="en-US" dirty="0"/>
          </a:p>
        </p:txBody>
      </p:sp>
      <p:sp>
        <p:nvSpPr>
          <p:cNvPr id="53" name="Object 53"/>
          <p:cNvSpPr txBox="1"/>
          <p:nvPr/>
        </p:nvSpPr>
        <p:spPr>
          <a:xfrm>
            <a:off x="628968" y="3327333"/>
            <a:ext cx="403367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dirty="0"/>
              <a:t>an environment which </a:t>
            </a:r>
          </a:p>
          <a:p>
            <a:pPr algn="ctr"/>
            <a:r>
              <a:rPr lang="en-US" altLang="ko-KR" sz="1200" dirty="0"/>
              <a:t> can work independently</a:t>
            </a:r>
            <a:endParaRPr lang="en-US" dirty="0"/>
          </a:p>
        </p:txBody>
      </p:sp>
      <p:sp>
        <p:nvSpPr>
          <p:cNvPr id="54" name="Object 54"/>
          <p:cNvSpPr txBox="1"/>
          <p:nvPr/>
        </p:nvSpPr>
        <p:spPr>
          <a:xfrm>
            <a:off x="3527839" y="3419673"/>
            <a:ext cx="403367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latin typeface="Gong Gothic Light" pitchFamily="34" charset="0"/>
                <a:cs typeface="Gong Gothic Light" pitchFamily="34" charset="0"/>
              </a:rPr>
              <a:t>Horizontal organization with ‘</a:t>
            </a:r>
            <a:r>
              <a:rPr lang="ko-KR" altLang="en-US" sz="1200" dirty="0">
                <a:latin typeface="Gong Gothic Light" pitchFamily="34" charset="0"/>
                <a:cs typeface="Gong Gothic Light" pitchFamily="34" charset="0"/>
              </a:rPr>
              <a:t>님</a:t>
            </a:r>
            <a:r>
              <a:rPr lang="en-US" sz="1200" dirty="0">
                <a:latin typeface="Gong Gothic Light" pitchFamily="34" charset="0"/>
                <a:cs typeface="Gong Gothic Light" pitchFamily="34" charset="0"/>
              </a:rPr>
              <a:t>' naming culture</a:t>
            </a:r>
            <a:endParaRPr lang="en-US" dirty="0"/>
          </a:p>
        </p:txBody>
      </p:sp>
      <p:sp>
        <p:nvSpPr>
          <p:cNvPr id="55" name="Object 55"/>
          <p:cNvSpPr txBox="1"/>
          <p:nvPr/>
        </p:nvSpPr>
        <p:spPr>
          <a:xfrm>
            <a:off x="628964" y="5548769"/>
            <a:ext cx="403367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dirty="0">
                <a:latin typeface="Gong Gothic Light" pitchFamily="34" charset="0"/>
                <a:cs typeface="Gong Gothic Light" pitchFamily="34" charset="0"/>
              </a:rPr>
              <a:t>Actively reflect the ideas and </a:t>
            </a:r>
          </a:p>
          <a:p>
            <a:pPr algn="ctr"/>
            <a:r>
              <a:rPr lang="en-US" sz="1200" dirty="0">
                <a:latin typeface="Gong Gothic Light" pitchFamily="34" charset="0"/>
                <a:cs typeface="Gong Gothic Light" pitchFamily="34" charset="0"/>
              </a:rPr>
              <a:t>opinions of employees</a:t>
            </a:r>
            <a:endParaRPr lang="en-US" dirty="0"/>
          </a:p>
        </p:txBody>
      </p:sp>
      <p:sp>
        <p:nvSpPr>
          <p:cNvPr id="56" name="Object 56"/>
          <p:cNvSpPr txBox="1"/>
          <p:nvPr/>
        </p:nvSpPr>
        <p:spPr>
          <a:xfrm>
            <a:off x="3527834" y="5641094"/>
            <a:ext cx="403367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dirty="0"/>
              <a:t>We don't do unnecessary overtime</a:t>
            </a:r>
            <a:endParaRPr lang="en-US" dirty="0"/>
          </a:p>
        </p:txBody>
      </p:sp>
      <p:grpSp>
        <p:nvGrpSpPr>
          <p:cNvPr id="1016" name="그룹 1016"/>
          <p:cNvGrpSpPr/>
          <p:nvPr/>
        </p:nvGrpSpPr>
        <p:grpSpPr>
          <a:xfrm>
            <a:off x="1272263" y="1733321"/>
            <a:ext cx="2747075" cy="1523766"/>
            <a:chOff x="1272263" y="1733321"/>
            <a:chExt cx="2747075" cy="1523766"/>
          </a:xfrm>
        </p:grpSpPr>
        <p:pic>
          <p:nvPicPr>
            <p:cNvPr id="58" name="Object 57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2263" y="1733321"/>
              <a:ext cx="2747075" cy="1523766"/>
            </a:xfrm>
            <a:prstGeom prst="rect">
              <a:avLst/>
            </a:prstGeom>
          </p:spPr>
        </p:pic>
      </p:grpSp>
      <p:grpSp>
        <p:nvGrpSpPr>
          <p:cNvPr id="1017" name="그룹 1017"/>
          <p:cNvGrpSpPr/>
          <p:nvPr/>
        </p:nvGrpSpPr>
        <p:grpSpPr>
          <a:xfrm>
            <a:off x="4171138" y="1728559"/>
            <a:ext cx="2747075" cy="1533290"/>
            <a:chOff x="4171138" y="1728559"/>
            <a:chExt cx="2747075" cy="1533290"/>
          </a:xfrm>
        </p:grpSpPr>
        <p:pic>
          <p:nvPicPr>
            <p:cNvPr id="61" name="Object 60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171138" y="1728559"/>
              <a:ext cx="2747075" cy="1533290"/>
            </a:xfrm>
            <a:prstGeom prst="rect">
              <a:avLst/>
            </a:prstGeom>
          </p:spPr>
        </p:pic>
      </p:grpSp>
      <p:grpSp>
        <p:nvGrpSpPr>
          <p:cNvPr id="1018" name="그룹 1018"/>
          <p:cNvGrpSpPr/>
          <p:nvPr/>
        </p:nvGrpSpPr>
        <p:grpSpPr>
          <a:xfrm>
            <a:off x="4388698" y="8419300"/>
            <a:ext cx="291424" cy="262166"/>
            <a:chOff x="4388698" y="8419300"/>
            <a:chExt cx="291424" cy="262166"/>
          </a:xfrm>
        </p:grpSpPr>
        <p:pic>
          <p:nvPicPr>
            <p:cNvPr id="64" name="Object 63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388698" y="8419300"/>
              <a:ext cx="291424" cy="262166"/>
            </a:xfrm>
            <a:prstGeom prst="rect">
              <a:avLst/>
            </a:prstGeom>
          </p:spPr>
        </p:pic>
      </p:grpSp>
      <p:sp>
        <p:nvSpPr>
          <p:cNvPr id="66" name="Object 66"/>
          <p:cNvSpPr txBox="1"/>
          <p:nvPr/>
        </p:nvSpPr>
        <p:spPr>
          <a:xfrm>
            <a:off x="4743327" y="8408868"/>
            <a:ext cx="74234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Gong Gothic Light" pitchFamily="34" charset="0"/>
                <a:cs typeface="Gong Gothic Light" pitchFamily="34" charset="0"/>
              </a:rPr>
              <a:t>communication and cooperation</a:t>
            </a:r>
            <a:endParaRPr lang="en-US" dirty="0"/>
          </a:p>
        </p:txBody>
      </p:sp>
      <p:grpSp>
        <p:nvGrpSpPr>
          <p:cNvPr id="1019" name="그룹 1019"/>
          <p:cNvGrpSpPr/>
          <p:nvPr/>
        </p:nvGrpSpPr>
        <p:grpSpPr>
          <a:xfrm>
            <a:off x="4384888" y="8929776"/>
            <a:ext cx="291424" cy="262166"/>
            <a:chOff x="4384888" y="8929776"/>
            <a:chExt cx="291424" cy="262166"/>
          </a:xfrm>
        </p:grpSpPr>
        <p:pic>
          <p:nvPicPr>
            <p:cNvPr id="68" name="Object 67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384888" y="8929776"/>
              <a:ext cx="291424" cy="262166"/>
            </a:xfrm>
            <a:prstGeom prst="rect">
              <a:avLst/>
            </a:prstGeom>
          </p:spPr>
        </p:pic>
      </p:grpSp>
      <p:sp>
        <p:nvSpPr>
          <p:cNvPr id="70" name="Object 70"/>
          <p:cNvSpPr txBox="1"/>
          <p:nvPr/>
        </p:nvSpPr>
        <p:spPr>
          <a:xfrm>
            <a:off x="4739518" y="8916163"/>
            <a:ext cx="747292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dirty="0"/>
              <a:t>childlike curiosity</a:t>
            </a:r>
            <a:endParaRPr lang="en-US" dirty="0"/>
          </a:p>
        </p:txBody>
      </p:sp>
      <p:grpSp>
        <p:nvGrpSpPr>
          <p:cNvPr id="1020" name="그룹 1020"/>
          <p:cNvGrpSpPr/>
          <p:nvPr/>
        </p:nvGrpSpPr>
        <p:grpSpPr>
          <a:xfrm>
            <a:off x="4344187" y="9286674"/>
            <a:ext cx="1990726" cy="12597"/>
            <a:chOff x="4344187" y="9286674"/>
            <a:chExt cx="1990726" cy="12597"/>
          </a:xfrm>
        </p:grpSpPr>
        <p:pic>
          <p:nvPicPr>
            <p:cNvPr id="72" name="Object 71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344187" y="9286674"/>
              <a:ext cx="1990726" cy="12597"/>
            </a:xfrm>
            <a:prstGeom prst="rect">
              <a:avLst/>
            </a:prstGeom>
          </p:spPr>
        </p:pic>
      </p:grpSp>
      <p:grpSp>
        <p:nvGrpSpPr>
          <p:cNvPr id="1021" name="그룹 1021"/>
          <p:cNvGrpSpPr/>
          <p:nvPr/>
        </p:nvGrpSpPr>
        <p:grpSpPr>
          <a:xfrm>
            <a:off x="4368949" y="8759055"/>
            <a:ext cx="1990726" cy="12597"/>
            <a:chOff x="4368949" y="8759055"/>
            <a:chExt cx="1990726" cy="12597"/>
          </a:xfrm>
        </p:grpSpPr>
        <p:pic>
          <p:nvPicPr>
            <p:cNvPr id="75" name="Object 74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368949" y="8759055"/>
              <a:ext cx="1990726" cy="12597"/>
            </a:xfrm>
            <a:prstGeom prst="rect">
              <a:avLst/>
            </a:prstGeom>
          </p:spPr>
        </p:pic>
      </p:grpSp>
      <p:grpSp>
        <p:nvGrpSpPr>
          <p:cNvPr id="1022" name="그룹 1022"/>
          <p:cNvGrpSpPr/>
          <p:nvPr/>
        </p:nvGrpSpPr>
        <p:grpSpPr>
          <a:xfrm>
            <a:off x="4359425" y="8311436"/>
            <a:ext cx="1990726" cy="12597"/>
            <a:chOff x="4359425" y="8311436"/>
            <a:chExt cx="1990726" cy="12597"/>
          </a:xfrm>
        </p:grpSpPr>
        <p:pic>
          <p:nvPicPr>
            <p:cNvPr id="78" name="Object 77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359425" y="8311436"/>
              <a:ext cx="1990726" cy="12597"/>
            </a:xfrm>
            <a:prstGeom prst="rect">
              <a:avLst/>
            </a:prstGeom>
          </p:spPr>
        </p:pic>
      </p:grpSp>
      <p:grpSp>
        <p:nvGrpSpPr>
          <p:cNvPr id="1023" name="그룹 1023"/>
          <p:cNvGrpSpPr/>
          <p:nvPr/>
        </p:nvGrpSpPr>
        <p:grpSpPr>
          <a:xfrm>
            <a:off x="1072848" y="9252388"/>
            <a:ext cx="1990726" cy="12597"/>
            <a:chOff x="1455665" y="9252388"/>
            <a:chExt cx="1990726" cy="12597"/>
          </a:xfrm>
        </p:grpSpPr>
        <p:pic>
          <p:nvPicPr>
            <p:cNvPr id="81" name="Object 80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55665" y="9252388"/>
              <a:ext cx="1990726" cy="12597"/>
            </a:xfrm>
            <a:prstGeom prst="rect">
              <a:avLst/>
            </a:prstGeom>
          </p:spPr>
        </p:pic>
      </p:grpSp>
      <p:grpSp>
        <p:nvGrpSpPr>
          <p:cNvPr id="1024" name="그룹 1024"/>
          <p:cNvGrpSpPr/>
          <p:nvPr/>
        </p:nvGrpSpPr>
        <p:grpSpPr>
          <a:xfrm>
            <a:off x="1072848" y="8804769"/>
            <a:ext cx="1990726" cy="12597"/>
            <a:chOff x="1455665" y="8804769"/>
            <a:chExt cx="1990726" cy="12597"/>
          </a:xfrm>
        </p:grpSpPr>
        <p:pic>
          <p:nvPicPr>
            <p:cNvPr id="84" name="Object 83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55665" y="8804769"/>
              <a:ext cx="1990726" cy="12597"/>
            </a:xfrm>
            <a:prstGeom prst="rect">
              <a:avLst/>
            </a:prstGeom>
          </p:spPr>
        </p:pic>
      </p:grpSp>
      <p:grpSp>
        <p:nvGrpSpPr>
          <p:cNvPr id="1025" name="그룹 1025"/>
          <p:cNvGrpSpPr/>
          <p:nvPr/>
        </p:nvGrpSpPr>
        <p:grpSpPr>
          <a:xfrm>
            <a:off x="1097609" y="8277150"/>
            <a:ext cx="1990726" cy="12597"/>
            <a:chOff x="1480426" y="8277150"/>
            <a:chExt cx="1990726" cy="12597"/>
          </a:xfrm>
        </p:grpSpPr>
        <p:pic>
          <p:nvPicPr>
            <p:cNvPr id="87" name="Object 86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80426" y="8277150"/>
              <a:ext cx="1990726" cy="1259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D6F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-34461" y="4688019"/>
            <a:ext cx="8224937" cy="5788171"/>
            <a:chOff x="-34461" y="4688019"/>
            <a:chExt cx="8224937" cy="5788171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34461" y="4688019"/>
              <a:ext cx="8224937" cy="578817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3171837" y="6788445"/>
            <a:ext cx="1900136" cy="643664"/>
            <a:chOff x="3171837" y="6788445"/>
            <a:chExt cx="1900136" cy="643664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1837" y="6788445"/>
              <a:ext cx="1900136" cy="643664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638707" y="893514"/>
            <a:ext cx="6913063" cy="5235465"/>
            <a:chOff x="638707" y="893514"/>
            <a:chExt cx="6913063" cy="5235465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8707" y="893514"/>
              <a:ext cx="6913063" cy="5235465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2185491" y="652388"/>
            <a:ext cx="3876958" cy="643664"/>
            <a:chOff x="2185491" y="652388"/>
            <a:chExt cx="3876958" cy="643664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85491" y="652388"/>
              <a:ext cx="3876958" cy="643664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2132158" y="599055"/>
            <a:ext cx="3876958" cy="643664"/>
            <a:chOff x="2132158" y="599055"/>
            <a:chExt cx="3876958" cy="643664"/>
          </a:xfrm>
        </p:grpSpPr>
        <p:pic>
          <p:nvPicPr>
            <p:cNvPr id="15" name="Object 14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32158" y="599055"/>
              <a:ext cx="3876958" cy="643664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1228675" y="710186"/>
            <a:ext cx="5713667" cy="5386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900" kern="0" spc="-100" dirty="0">
                <a:solidFill>
                  <a:srgbClr val="000000"/>
                </a:solidFill>
                <a:latin typeface="Gong Gothic Medium" pitchFamily="34" charset="0"/>
                <a:cs typeface="Gong Gothic Medium" pitchFamily="34" charset="0"/>
              </a:rPr>
              <a:t>welfare of our company?</a:t>
            </a:r>
            <a:endParaRPr lang="en-US" dirty="0"/>
          </a:p>
        </p:txBody>
      </p:sp>
      <p:sp>
        <p:nvSpPr>
          <p:cNvPr id="18" name="Object 18"/>
          <p:cNvSpPr txBox="1"/>
          <p:nvPr/>
        </p:nvSpPr>
        <p:spPr>
          <a:xfrm>
            <a:off x="440146" y="2670985"/>
            <a:ext cx="296875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kern="0" spc="-100" dirty="0">
                <a:solidFill>
                  <a:srgbClr val="FD6F22"/>
                </a:solidFill>
                <a:latin typeface="Gong Gothic Medium" pitchFamily="34" charset="0"/>
                <a:cs typeface="Gong Gothic Medium" pitchFamily="34" charset="0"/>
              </a:rPr>
              <a:t>anniversary </a:t>
            </a:r>
          </a:p>
          <a:p>
            <a:pPr algn="ctr"/>
            <a:r>
              <a:rPr lang="en-US" kern="0" spc="-100" dirty="0">
                <a:solidFill>
                  <a:srgbClr val="FD6F22"/>
                </a:solidFill>
                <a:latin typeface="Gong Gothic Medium" pitchFamily="34" charset="0"/>
                <a:cs typeface="Gong Gothic Medium" pitchFamily="34" charset="0"/>
              </a:rPr>
              <a:t>celebration</a:t>
            </a:r>
            <a:endParaRPr lang="en-US" sz="1600" dirty="0"/>
          </a:p>
        </p:txBody>
      </p:sp>
      <p:sp>
        <p:nvSpPr>
          <p:cNvPr id="20" name="Object 20"/>
          <p:cNvSpPr txBox="1"/>
          <p:nvPr/>
        </p:nvSpPr>
        <p:spPr>
          <a:xfrm>
            <a:off x="2610866" y="2809493"/>
            <a:ext cx="296875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kern="0" spc="-100" dirty="0">
                <a:solidFill>
                  <a:srgbClr val="FD6F22"/>
                </a:solidFill>
                <a:latin typeface="Gong Gothic Medium" pitchFamily="34" charset="0"/>
                <a:cs typeface="Gong Gothic Medium" pitchFamily="34" charset="0"/>
              </a:rPr>
              <a:t>long refreshing vacation</a:t>
            </a:r>
            <a:endParaRPr lang="en-US" sz="1600" dirty="0"/>
          </a:p>
        </p:txBody>
      </p:sp>
      <p:sp>
        <p:nvSpPr>
          <p:cNvPr id="22" name="Object 22"/>
          <p:cNvSpPr txBox="1"/>
          <p:nvPr/>
        </p:nvSpPr>
        <p:spPr>
          <a:xfrm>
            <a:off x="4864027" y="2809494"/>
            <a:ext cx="296875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kern="0" spc="-100" dirty="0">
                <a:solidFill>
                  <a:srgbClr val="FD6F22"/>
                </a:solidFill>
                <a:latin typeface="Gong Gothic Medium" pitchFamily="34" charset="0"/>
                <a:cs typeface="Gong Gothic Medium" pitchFamily="34" charset="0"/>
              </a:rPr>
              <a:t>free use of vacation</a:t>
            </a:r>
            <a:endParaRPr lang="en-US" sz="1600" dirty="0"/>
          </a:p>
        </p:txBody>
      </p:sp>
      <p:sp>
        <p:nvSpPr>
          <p:cNvPr id="24" name="Object 24"/>
          <p:cNvSpPr txBox="1"/>
          <p:nvPr/>
        </p:nvSpPr>
        <p:spPr>
          <a:xfrm>
            <a:off x="361950" y="4684109"/>
            <a:ext cx="296875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kern="0" spc="-100" dirty="0">
                <a:solidFill>
                  <a:srgbClr val="FD6F22"/>
                </a:solidFill>
                <a:latin typeface="Gong Gothic Medium" pitchFamily="34" charset="0"/>
                <a:cs typeface="Gong Gothic Medium" pitchFamily="34" charset="0"/>
              </a:rPr>
              <a:t>Payment of expenses </a:t>
            </a:r>
          </a:p>
          <a:p>
            <a:pPr algn="ctr"/>
            <a:r>
              <a:rPr lang="en-US" kern="0" spc="-100" dirty="0">
                <a:solidFill>
                  <a:srgbClr val="FD6F22"/>
                </a:solidFill>
                <a:latin typeface="Gong Gothic Medium" pitchFamily="34" charset="0"/>
                <a:cs typeface="Gong Gothic Medium" pitchFamily="34" charset="0"/>
              </a:rPr>
              <a:t>for team revitalization</a:t>
            </a:r>
            <a:endParaRPr lang="en-US" sz="1600" dirty="0"/>
          </a:p>
        </p:txBody>
      </p:sp>
      <p:sp>
        <p:nvSpPr>
          <p:cNvPr id="26" name="Object 26"/>
          <p:cNvSpPr txBox="1"/>
          <p:nvPr/>
        </p:nvSpPr>
        <p:spPr>
          <a:xfrm>
            <a:off x="2610863" y="4705350"/>
            <a:ext cx="29687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kern="0" spc="-100" dirty="0">
                <a:solidFill>
                  <a:srgbClr val="FD6F22"/>
                </a:solidFill>
                <a:latin typeface="Gong Gothic Medium" pitchFamily="34" charset="0"/>
                <a:cs typeface="Gong Gothic Medium" pitchFamily="34" charset="0"/>
              </a:rPr>
              <a:t>Unlimited </a:t>
            </a:r>
            <a:r>
              <a:rPr lang="en-US" altLang="ko-KR" kern="0" spc="-100" dirty="0">
                <a:solidFill>
                  <a:srgbClr val="FD6F22"/>
                </a:solidFill>
                <a:latin typeface="Gong Gothic Medium" pitchFamily="34" charset="0"/>
                <a:cs typeface="Gong Gothic Medium" pitchFamily="34" charset="0"/>
              </a:rPr>
              <a:t>training </a:t>
            </a:r>
          </a:p>
          <a:p>
            <a:pPr algn="ctr"/>
            <a:r>
              <a:rPr lang="en-US" kern="0" spc="-100" dirty="0">
                <a:solidFill>
                  <a:srgbClr val="FD6F22"/>
                </a:solidFill>
                <a:latin typeface="Gong Gothic Medium" pitchFamily="34" charset="0"/>
                <a:cs typeface="Gong Gothic Medium" pitchFamily="34" charset="0"/>
              </a:rPr>
              <a:t>support </a:t>
            </a:r>
          </a:p>
          <a:p>
            <a:pPr algn="ctr"/>
            <a:r>
              <a:rPr lang="en-US" kern="0" spc="-100" dirty="0">
                <a:solidFill>
                  <a:srgbClr val="FD6F22"/>
                </a:solidFill>
                <a:latin typeface="Gong Gothic Medium" pitchFamily="34" charset="0"/>
                <a:cs typeface="Gong Gothic Medium" pitchFamily="34" charset="0"/>
              </a:rPr>
              <a:t>for job-related</a:t>
            </a:r>
            <a:endParaRPr lang="en-US" sz="1600" dirty="0"/>
          </a:p>
        </p:txBody>
      </p:sp>
      <p:sp>
        <p:nvSpPr>
          <p:cNvPr id="28" name="Object 28"/>
          <p:cNvSpPr txBox="1"/>
          <p:nvPr/>
        </p:nvSpPr>
        <p:spPr>
          <a:xfrm>
            <a:off x="4864027" y="4822617"/>
            <a:ext cx="296875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kern="0" spc="-100" dirty="0">
                <a:solidFill>
                  <a:srgbClr val="FD6F22"/>
                </a:solidFill>
                <a:latin typeface="Gong Gothic Medium" pitchFamily="34" charset="0"/>
                <a:cs typeface="Gong Gothic Medium" pitchFamily="34" charset="0"/>
              </a:rPr>
              <a:t>many more</a:t>
            </a:r>
            <a:endParaRPr lang="en-US" sz="1600" dirty="0"/>
          </a:p>
        </p:txBody>
      </p:sp>
      <p:grpSp>
        <p:nvGrpSpPr>
          <p:cNvPr id="1006" name="그룹 1006"/>
          <p:cNvGrpSpPr/>
          <p:nvPr/>
        </p:nvGrpSpPr>
        <p:grpSpPr>
          <a:xfrm>
            <a:off x="2264895" y="2737117"/>
            <a:ext cx="1342933" cy="9524"/>
            <a:chOff x="2264895" y="2737117"/>
            <a:chExt cx="1342933" cy="9524"/>
          </a:xfrm>
        </p:grpSpPr>
        <p:pic>
          <p:nvPicPr>
            <p:cNvPr id="31" name="Object 3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-16200000">
              <a:off x="2264895" y="2737117"/>
              <a:ext cx="1342933" cy="9524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4617996" y="2737117"/>
            <a:ext cx="1342933" cy="9524"/>
            <a:chOff x="4617996" y="2737117"/>
            <a:chExt cx="1342933" cy="9524"/>
          </a:xfrm>
        </p:grpSpPr>
        <p:pic>
          <p:nvPicPr>
            <p:cNvPr id="34" name="Object 3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-16200000">
              <a:off x="4617996" y="2737117"/>
              <a:ext cx="1342933" cy="9524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2270609" y="4742831"/>
            <a:ext cx="1342933" cy="9524"/>
            <a:chOff x="2270609" y="4742831"/>
            <a:chExt cx="1342933" cy="9524"/>
          </a:xfrm>
        </p:grpSpPr>
        <p:pic>
          <p:nvPicPr>
            <p:cNvPr id="37" name="Object 36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-16200000">
              <a:off x="2270609" y="4742831"/>
              <a:ext cx="1342933" cy="9524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4623710" y="4742831"/>
            <a:ext cx="1342933" cy="9524"/>
            <a:chOff x="4623710" y="4742831"/>
            <a:chExt cx="1342933" cy="9524"/>
          </a:xfrm>
        </p:grpSpPr>
        <p:pic>
          <p:nvPicPr>
            <p:cNvPr id="40" name="Object 39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-16200000">
              <a:off x="4623710" y="4742831"/>
              <a:ext cx="1342933" cy="9524"/>
            </a:xfrm>
            <a:prstGeom prst="rect">
              <a:avLst/>
            </a:prstGeom>
          </p:spPr>
        </p:pic>
      </p:grpSp>
      <p:grpSp>
        <p:nvGrpSpPr>
          <p:cNvPr id="1010" name="그룹 1010"/>
          <p:cNvGrpSpPr/>
          <p:nvPr/>
        </p:nvGrpSpPr>
        <p:grpSpPr>
          <a:xfrm>
            <a:off x="657754" y="7698776"/>
            <a:ext cx="2533276" cy="2536158"/>
            <a:chOff x="657754" y="7698776"/>
            <a:chExt cx="2533276" cy="2536158"/>
          </a:xfrm>
        </p:grpSpPr>
        <p:pic>
          <p:nvPicPr>
            <p:cNvPr id="43" name="Object 42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57754" y="7698776"/>
              <a:ext cx="2533276" cy="2536158"/>
            </a:xfrm>
            <a:prstGeom prst="rect">
              <a:avLst/>
            </a:prstGeom>
          </p:spPr>
        </p:pic>
      </p:grpSp>
      <p:grpSp>
        <p:nvGrpSpPr>
          <p:cNvPr id="1011" name="그룹 1011"/>
          <p:cNvGrpSpPr/>
          <p:nvPr/>
        </p:nvGrpSpPr>
        <p:grpSpPr>
          <a:xfrm>
            <a:off x="3308421" y="7698776"/>
            <a:ext cx="4243349" cy="2548130"/>
            <a:chOff x="3308421" y="7698776"/>
            <a:chExt cx="4243349" cy="2548130"/>
          </a:xfrm>
        </p:grpSpPr>
        <p:pic>
          <p:nvPicPr>
            <p:cNvPr id="46" name="Object 45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308421" y="7698776"/>
              <a:ext cx="4243349" cy="2548130"/>
            </a:xfrm>
            <a:prstGeom prst="rect">
              <a:avLst/>
            </a:prstGeom>
          </p:spPr>
        </p:pic>
      </p:grpSp>
      <p:grpSp>
        <p:nvGrpSpPr>
          <p:cNvPr id="1012" name="그룹 1012"/>
          <p:cNvGrpSpPr/>
          <p:nvPr/>
        </p:nvGrpSpPr>
        <p:grpSpPr>
          <a:xfrm>
            <a:off x="3118503" y="6735112"/>
            <a:ext cx="1900136" cy="643664"/>
            <a:chOff x="3118503" y="6735112"/>
            <a:chExt cx="1900136" cy="643664"/>
          </a:xfrm>
        </p:grpSpPr>
        <p:pic>
          <p:nvPicPr>
            <p:cNvPr id="49" name="Object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18503" y="6735112"/>
              <a:ext cx="1900136" cy="643664"/>
            </a:xfrm>
            <a:prstGeom prst="rect">
              <a:avLst/>
            </a:prstGeom>
          </p:spPr>
        </p:pic>
      </p:grpSp>
      <p:sp>
        <p:nvSpPr>
          <p:cNvPr id="51" name="Object 51"/>
          <p:cNvSpPr txBox="1"/>
          <p:nvPr/>
        </p:nvSpPr>
        <p:spPr>
          <a:xfrm>
            <a:off x="2690168" y="6851382"/>
            <a:ext cx="274845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kern="0" spc="-100" dirty="0">
                <a:solidFill>
                  <a:srgbClr val="000000"/>
                </a:solidFill>
                <a:latin typeface="Gong Gothic Medium" pitchFamily="34" charset="0"/>
                <a:cs typeface="Gong Gothic Medium" pitchFamily="34" charset="0"/>
              </a:rPr>
              <a:t>working space</a:t>
            </a:r>
            <a:endParaRPr lang="en-US" sz="1400" dirty="0"/>
          </a:p>
        </p:txBody>
      </p:sp>
      <p:grpSp>
        <p:nvGrpSpPr>
          <p:cNvPr id="1013" name="그룹 1013"/>
          <p:cNvGrpSpPr/>
          <p:nvPr/>
        </p:nvGrpSpPr>
        <p:grpSpPr>
          <a:xfrm>
            <a:off x="1531216" y="1800386"/>
            <a:ext cx="801939" cy="870710"/>
            <a:chOff x="1531216" y="1800386"/>
            <a:chExt cx="801939" cy="870710"/>
          </a:xfrm>
        </p:grpSpPr>
        <p:pic>
          <p:nvPicPr>
            <p:cNvPr id="53" name="Object 52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31216" y="1800386"/>
              <a:ext cx="801939" cy="870710"/>
            </a:xfrm>
            <a:prstGeom prst="rect">
              <a:avLst/>
            </a:prstGeom>
          </p:spPr>
        </p:pic>
      </p:grpSp>
      <p:grpSp>
        <p:nvGrpSpPr>
          <p:cNvPr id="1014" name="그룹 1014"/>
          <p:cNvGrpSpPr/>
          <p:nvPr/>
        </p:nvGrpSpPr>
        <p:grpSpPr>
          <a:xfrm>
            <a:off x="3517100" y="1801716"/>
            <a:ext cx="1110938" cy="868049"/>
            <a:chOff x="3517100" y="1801716"/>
            <a:chExt cx="1110938" cy="868049"/>
          </a:xfrm>
        </p:grpSpPr>
        <p:pic>
          <p:nvPicPr>
            <p:cNvPr id="56" name="Object 55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517100" y="1801716"/>
              <a:ext cx="1110938" cy="868049"/>
            </a:xfrm>
            <a:prstGeom prst="rect">
              <a:avLst/>
            </a:prstGeom>
          </p:spPr>
        </p:pic>
      </p:grpSp>
      <p:grpSp>
        <p:nvGrpSpPr>
          <p:cNvPr id="1015" name="그룹 1015"/>
          <p:cNvGrpSpPr/>
          <p:nvPr/>
        </p:nvGrpSpPr>
        <p:grpSpPr>
          <a:xfrm>
            <a:off x="5875554" y="1816634"/>
            <a:ext cx="957388" cy="838213"/>
            <a:chOff x="5875554" y="1816634"/>
            <a:chExt cx="957388" cy="838213"/>
          </a:xfrm>
        </p:grpSpPr>
        <p:pic>
          <p:nvPicPr>
            <p:cNvPr id="59" name="Object 58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875554" y="1816634"/>
              <a:ext cx="957388" cy="838213"/>
            </a:xfrm>
            <a:prstGeom prst="rect">
              <a:avLst/>
            </a:prstGeom>
          </p:spPr>
        </p:pic>
      </p:grpSp>
      <p:grpSp>
        <p:nvGrpSpPr>
          <p:cNvPr id="1016" name="그룹 1016"/>
          <p:cNvGrpSpPr/>
          <p:nvPr/>
        </p:nvGrpSpPr>
        <p:grpSpPr>
          <a:xfrm>
            <a:off x="1491194" y="3865767"/>
            <a:ext cx="881981" cy="751388"/>
            <a:chOff x="1491194" y="3865767"/>
            <a:chExt cx="881981" cy="751388"/>
          </a:xfrm>
        </p:grpSpPr>
        <p:pic>
          <p:nvPicPr>
            <p:cNvPr id="62" name="Object 61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491194" y="3865767"/>
              <a:ext cx="881981" cy="751388"/>
            </a:xfrm>
            <a:prstGeom prst="rect">
              <a:avLst/>
            </a:prstGeom>
          </p:spPr>
        </p:pic>
      </p:grpSp>
      <p:grpSp>
        <p:nvGrpSpPr>
          <p:cNvPr id="1017" name="그룹 1017"/>
          <p:cNvGrpSpPr/>
          <p:nvPr/>
        </p:nvGrpSpPr>
        <p:grpSpPr>
          <a:xfrm>
            <a:off x="3500615" y="3794903"/>
            <a:ext cx="1143907" cy="893116"/>
            <a:chOff x="3500615" y="3794903"/>
            <a:chExt cx="1143907" cy="893116"/>
          </a:xfrm>
        </p:grpSpPr>
        <p:pic>
          <p:nvPicPr>
            <p:cNvPr id="65" name="Object 64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500615" y="3794903"/>
              <a:ext cx="1143907" cy="893116"/>
            </a:xfrm>
            <a:prstGeom prst="rect">
              <a:avLst/>
            </a:prstGeom>
          </p:spPr>
        </p:pic>
      </p:grpSp>
      <p:grpSp>
        <p:nvGrpSpPr>
          <p:cNvPr id="1018" name="그룹 1018"/>
          <p:cNvGrpSpPr/>
          <p:nvPr/>
        </p:nvGrpSpPr>
        <p:grpSpPr>
          <a:xfrm>
            <a:off x="5866219" y="3822915"/>
            <a:ext cx="976059" cy="837091"/>
            <a:chOff x="5866219" y="3822915"/>
            <a:chExt cx="976059" cy="837091"/>
          </a:xfrm>
        </p:grpSpPr>
        <p:pic>
          <p:nvPicPr>
            <p:cNvPr id="68" name="Object 67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866219" y="3822915"/>
              <a:ext cx="976059" cy="83709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2474496" y="625016"/>
            <a:ext cx="3298948" cy="643664"/>
            <a:chOff x="3099777" y="625016"/>
            <a:chExt cx="2048387" cy="643664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99777" y="625016"/>
              <a:ext cx="2048387" cy="643664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2421162" y="571682"/>
            <a:ext cx="3298948" cy="643664"/>
            <a:chOff x="3046443" y="571682"/>
            <a:chExt cx="2048387" cy="643664"/>
          </a:xfrm>
        </p:grpSpPr>
        <p:pic>
          <p:nvPicPr>
            <p:cNvPr id="2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46443" y="571682"/>
              <a:ext cx="2048387" cy="643664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1923325" y="435997"/>
            <a:ext cx="4324374" cy="9848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900" kern="0" spc="-100" dirty="0">
                <a:solidFill>
                  <a:srgbClr val="000000"/>
                </a:solidFill>
                <a:latin typeface="Gong Gothic Medium" pitchFamily="34" charset="0"/>
              </a:rPr>
              <a:t>Recruitment Field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834057"/>
              </p:ext>
            </p:extLst>
          </p:nvPr>
        </p:nvGraphicFramePr>
        <p:xfrm>
          <a:off x="471861" y="1582779"/>
          <a:ext cx="7281489" cy="8458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40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3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29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9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8654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Recruitment</a:t>
                      </a:r>
                      <a:r>
                        <a:rPr lang="en-US" sz="1200" b="1" i="0" kern="1200" baseline="0" dirty="0">
                          <a:solidFill>
                            <a:schemeClr val="bg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</a:t>
                      </a:r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Field</a:t>
                      </a:r>
                    </a:p>
                  </a:txBody>
                  <a:tcPr anchor="ctr">
                    <a:solidFill>
                      <a:srgbClr val="005ED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Job</a:t>
                      </a:r>
                      <a:r>
                        <a:rPr lang="en-US" sz="1200" b="1" i="0" kern="1200" baseline="0" dirty="0">
                          <a:solidFill>
                            <a:schemeClr val="bg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Description</a:t>
                      </a:r>
                      <a:endParaRPr lang="en-US" sz="1200" b="1" i="0" kern="1200" dirty="0">
                        <a:solidFill>
                          <a:schemeClr val="bg1"/>
                        </a:solidFill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anchor="ctr">
                    <a:solidFill>
                      <a:srgbClr val="005ED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Qualification</a:t>
                      </a:r>
                      <a:r>
                        <a:rPr lang="en-US" sz="1200" b="1" i="0" kern="1200" baseline="0" dirty="0">
                          <a:solidFill>
                            <a:schemeClr val="bg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Recruitment and Preferential</a:t>
                      </a:r>
                      <a:endParaRPr lang="en-US" sz="1200" b="1" i="0" kern="1200" dirty="0">
                        <a:solidFill>
                          <a:schemeClr val="bg1"/>
                        </a:solidFill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anchor="ctr">
                    <a:solidFill>
                      <a:srgbClr val="005ED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Recruitment</a:t>
                      </a:r>
                      <a:r>
                        <a:rPr lang="en-US" sz="1200" b="1" i="0" kern="1200" baseline="0" dirty="0">
                          <a:solidFill>
                            <a:schemeClr val="bg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Personnel</a:t>
                      </a:r>
                      <a:endParaRPr lang="en-US" sz="1200" b="1" i="0" kern="1200" dirty="0">
                        <a:solidFill>
                          <a:schemeClr val="bg1"/>
                        </a:solidFill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 anchor="ctr">
                    <a:solidFill>
                      <a:srgbClr val="005E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92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1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[Overseas </a:t>
                      </a:r>
                      <a:r>
                        <a:rPr lang="en-US" sz="1100" b="1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Marketing</a:t>
                      </a:r>
                      <a:r>
                        <a:rPr lang="en-US" sz="1100" b="1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]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Market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Research Aesthetic Plastic Surgery Product and 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Marketing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Strategy</a:t>
                      </a:r>
                      <a:endParaRPr lang="en-US" sz="1100" b="0" i="0" kern="1200" dirty="0">
                        <a:solidFill>
                          <a:schemeClr val="dk1"/>
                        </a:solidFill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(1) Target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Product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- Select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the company aesthetic plastic surgery product through consultation with the management of the company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(2) Target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Assignments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- China, Thailand, Vietnam, Philippines Branch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Office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Market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research and Market launch strategy</a:t>
                      </a:r>
                      <a:endParaRPr lang="en-US" sz="1100" b="0" i="0" kern="1200" dirty="0">
                        <a:solidFill>
                          <a:schemeClr val="dk1"/>
                        </a:solidFill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[Qualifications]
- Related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major with 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Medical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Engineering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, Material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Engineering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, Life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Science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,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Bio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, Pharmacy,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Nursing Science, etc.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- Related major with Marketing
[Preferential]
- Language preferable (Chinese, Vietnames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e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, Thai, English)
- Master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preferable</a:t>
                      </a:r>
                      <a:endParaRPr lang="en-US" sz="1100" b="0" i="0" kern="1200" dirty="0">
                        <a:solidFill>
                          <a:schemeClr val="dk1"/>
                        </a:solidFill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00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92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1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[Research</a:t>
                      </a:r>
                      <a:r>
                        <a:rPr lang="en-US" sz="1100" b="1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Center</a:t>
                      </a:r>
                      <a:r>
                        <a:rPr lang="en-US" sz="1100" b="1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]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Research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Development</a:t>
                      </a:r>
                      <a:endParaRPr lang="en-US" sz="1100" b="0" i="0" kern="1200" dirty="0">
                        <a:solidFill>
                          <a:schemeClr val="dk1"/>
                        </a:solidFill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- Joint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research with Industry-academic research institute of Indonesia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  - Joint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research study on the scalp management mechanism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  - Validation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of Basic Research</a:t>
                      </a:r>
                      <a:endParaRPr lang="en-US" sz="1100" b="0" i="0" kern="1200" dirty="0">
                        <a:solidFill>
                          <a:schemeClr val="dk1"/>
                        </a:solidFill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[Qualifications]
 - Medical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Engineering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/Electrical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Engineering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/Mechanical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Engineering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 - Speak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Indonesian/Korean/English language
[Preferential]
 - Have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relevant certificate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 -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Have experience in medical device development</a:t>
                      </a:r>
                      <a:endParaRPr lang="en-US" sz="1100" b="0" i="0" kern="1200" dirty="0">
                        <a:solidFill>
                          <a:schemeClr val="dk1"/>
                        </a:solidFill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ko-KR" sz="1200" b="0" i="0" kern="120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00</a:t>
                      </a:r>
                      <a:endParaRPr lang="en-US" altLang="ko-KR" sz="1200" b="0" i="0" kern="1200" dirty="0">
                        <a:solidFill>
                          <a:schemeClr val="dk1"/>
                        </a:solidFill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1635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1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[Manufacture</a:t>
                      </a:r>
                      <a:r>
                        <a:rPr lang="en-US" sz="1100" b="1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Center</a:t>
                      </a:r>
                      <a:r>
                        <a:rPr lang="en-US" sz="1100" b="1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]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Filler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production process technology &amp; 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 production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management</a:t>
                      </a:r>
                      <a:endParaRPr lang="en-US" sz="1100" b="0" i="0" kern="1200" dirty="0">
                        <a:solidFill>
                          <a:schemeClr val="dk1"/>
                        </a:solidFill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Filler &amp; </a:t>
                      </a:r>
                      <a:r>
                        <a:rPr lang="en-US" sz="1100" b="0" i="0" kern="1200" dirty="0" err="1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Mediclore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Manufacture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process setup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- Manufacture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finished product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- Manage GMP 
- Manage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Documents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- Manage Raw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Material</a:t>
                      </a:r>
                      <a:endParaRPr lang="en-US" sz="1100" b="0" i="0" kern="1200" dirty="0">
                        <a:solidFill>
                          <a:schemeClr val="dk1"/>
                        </a:solidFill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[Qualifications]
- Polymer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Major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
- Speak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Indonesian/Korean language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[Preferential]
- Have experience in (Bio)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polymer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- Have experience in GMP manufacture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ko-KR" sz="1200" b="0" i="0" kern="120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00</a:t>
                      </a:r>
                      <a:endParaRPr lang="en-US" altLang="ko-KR" sz="1200" b="0" i="0" kern="1200" dirty="0">
                        <a:solidFill>
                          <a:schemeClr val="dk1"/>
                        </a:solidFill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173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1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[Manufacture</a:t>
                      </a:r>
                      <a:r>
                        <a:rPr lang="en-US" sz="1100" b="1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Center</a:t>
                      </a:r>
                      <a:r>
                        <a:rPr lang="en-US" sz="1100" b="1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]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Mechanical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and Maintenance</a:t>
                      </a:r>
                      <a:endParaRPr lang="en-US" sz="1100" b="0" i="0" kern="1200" dirty="0">
                        <a:solidFill>
                          <a:schemeClr val="dk1"/>
                        </a:solidFill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Filler &amp; </a:t>
                      </a:r>
                      <a:r>
                        <a:rPr lang="en-US" sz="1100" b="0" i="0" kern="1200" dirty="0" err="1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Mediclore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Manufacture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process setup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- Manufacture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finished product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- Manage GMP
- Manage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Documents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- Manage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Raw Material</a:t>
                      </a:r>
                      <a:endParaRPr lang="en-US" sz="1100" b="0" i="0" kern="1200" dirty="0">
                        <a:solidFill>
                          <a:schemeClr val="dk1"/>
                        </a:solidFill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[Qualifications]
- Electrical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Engineering 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/Mechanical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Engineering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
- Speak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Indonesian/Korean Language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[Preferential]
- Have certificate</a:t>
                      </a:r>
                      <a:r>
                        <a:rPr lang="en-US" sz="1100" b="0" i="0" kern="1200" baseline="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 related electrical 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- Have experience in GMP manufacture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ko-KR" sz="12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00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3" name="그룹 1003"/>
          <p:cNvGrpSpPr/>
          <p:nvPr/>
        </p:nvGrpSpPr>
        <p:grpSpPr>
          <a:xfrm>
            <a:off x="0" y="6522602"/>
            <a:ext cx="8190476" cy="4135719"/>
            <a:chOff x="0" y="6070204"/>
            <a:chExt cx="8190476" cy="4588118"/>
          </a:xfrm>
        </p:grpSpPr>
        <p:pic>
          <p:nvPicPr>
            <p:cNvPr id="10" name="Object 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070204"/>
              <a:ext cx="8190476" cy="4588118"/>
            </a:xfrm>
            <a:prstGeom prst="rect">
              <a:avLst/>
            </a:prstGeom>
          </p:spPr>
        </p:pic>
      </p:grp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586602"/>
              </p:ext>
            </p:extLst>
          </p:nvPr>
        </p:nvGraphicFramePr>
        <p:xfrm>
          <a:off x="471861" y="1428750"/>
          <a:ext cx="7063958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51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3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9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60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883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Recruitment field</a:t>
                      </a:r>
                    </a:p>
                  </a:txBody>
                  <a:tcPr anchor="ctr">
                    <a:solidFill>
                      <a:srgbClr val="005ED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Job Description</a:t>
                      </a:r>
                    </a:p>
                  </a:txBody>
                  <a:tcPr anchor="ctr">
                    <a:solidFill>
                      <a:srgbClr val="005ED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Qualification Recruitment and Preferential</a:t>
                      </a:r>
                    </a:p>
                  </a:txBody>
                  <a:tcPr anchor="ctr">
                    <a:solidFill>
                      <a:srgbClr val="005ED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Recruitment personnel</a:t>
                      </a:r>
                    </a:p>
                  </a:txBody>
                  <a:tcPr anchor="ctr">
                    <a:solidFill>
                      <a:srgbClr val="005E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50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b="1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[Manufacture Center]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Responsible for the supply room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[Supply room operation management and manufacture setup]
- Manage Raw/Subsidiary materials/consumables inventory:
 Operate ERP
- Sterilizer operation management: Autoclave, Plasma, E.O Gas
- Cleanroom and equipment operation management
- GTP management/ Manage documents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[Qualification]
- Could use computers (Intermediate above)
- Speak English
(Could communicate related work and daily life in Korea)
[Preferential]
- Major &amp; work :Health/Medical field
- Language : Korean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ko-KR" sz="12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00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0020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b="1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[Manufacture Center]</a:t>
                      </a: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
Responsible for manufacture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[CGDerm One Step and Filling product manufacture process setup]
- Manufacture finished product
- </a:t>
                      </a:r>
                      <a:r>
                        <a:rPr lang="en-US" altLang="ko-KR" sz="12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Cleanroom and equipment operation management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- </a:t>
                      </a:r>
                      <a:r>
                        <a:rPr lang="en-US" altLang="ko-KR" sz="12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GTP management/ Manage documents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200" b="0" i="0" kern="1200" dirty="0">
                        <a:solidFill>
                          <a:schemeClr val="dk1"/>
                        </a:solidFill>
                        <a:latin typeface="Arial Unicode MS" panose="020B0604020202020204" pitchFamily="50" charset="-127"/>
                        <a:ea typeface="Arial Unicode MS" panose="020B0604020202020204" pitchFamily="50" charset="-127"/>
                        <a:cs typeface="Arial Unicode MS" panose="020B0604020202020204" pitchFamily="50" charset="-127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ko-KR" sz="1200" b="0" i="0" kern="1200" dirty="0">
                          <a:solidFill>
                            <a:schemeClr val="dk1"/>
                          </a:solidFill>
                          <a:latin typeface="Arial Unicode MS" panose="020B0604020202020204" pitchFamily="50" charset="-127"/>
                          <a:ea typeface="Arial Unicode MS" panose="020B0604020202020204" pitchFamily="50" charset="-127"/>
                          <a:cs typeface="Arial Unicode MS" panose="020B0604020202020204" pitchFamily="50" charset="-127"/>
                        </a:rPr>
                        <a:t>00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Object 13"/>
          <p:cNvSpPr txBox="1"/>
          <p:nvPr/>
        </p:nvSpPr>
        <p:spPr>
          <a:xfrm>
            <a:off x="983547" y="6685445"/>
            <a:ext cx="1866051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200" kern="0" spc="-100" dirty="0">
                <a:solidFill>
                  <a:srgbClr val="FFFFFF"/>
                </a:solidFill>
                <a:latin typeface="Gong Gothic Medium" pitchFamily="34" charset="0"/>
                <a:cs typeface="Gong Gothic Medium" pitchFamily="34" charset="0"/>
              </a:rPr>
              <a:t>How to apply</a:t>
            </a:r>
            <a:endParaRPr lang="en-US" dirty="0"/>
          </a:p>
        </p:txBody>
      </p:sp>
      <p:sp>
        <p:nvSpPr>
          <p:cNvPr id="14" name="Object 14"/>
          <p:cNvSpPr txBox="1"/>
          <p:nvPr/>
        </p:nvSpPr>
        <p:spPr>
          <a:xfrm>
            <a:off x="986722" y="7441109"/>
            <a:ext cx="1861289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200" kern="0" spc="-100" dirty="0">
                <a:solidFill>
                  <a:srgbClr val="FFFFFF"/>
                </a:solidFill>
                <a:latin typeface="Gong Gothic Medium" pitchFamily="34" charset="0"/>
                <a:cs typeface="Gong Gothic Medium" pitchFamily="34" charset="0"/>
              </a:rPr>
              <a:t>screening procedure</a:t>
            </a:r>
            <a:endParaRPr lang="en-US" dirty="0"/>
          </a:p>
        </p:txBody>
      </p:sp>
      <p:sp>
        <p:nvSpPr>
          <p:cNvPr id="15" name="Object 15"/>
          <p:cNvSpPr txBox="1"/>
          <p:nvPr/>
        </p:nvSpPr>
        <p:spPr>
          <a:xfrm>
            <a:off x="983547" y="8730591"/>
            <a:ext cx="1866051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200" kern="0" spc="-100" dirty="0">
                <a:solidFill>
                  <a:srgbClr val="FFFFFF"/>
                </a:solidFill>
                <a:latin typeface="Gong Gothic Medium" pitchFamily="34" charset="0"/>
                <a:cs typeface="Gong Gothic Medium" pitchFamily="34" charset="0"/>
              </a:rPr>
              <a:t>Application period</a:t>
            </a:r>
            <a:endParaRPr lang="en-US" dirty="0"/>
          </a:p>
        </p:txBody>
      </p:sp>
      <p:grpSp>
        <p:nvGrpSpPr>
          <p:cNvPr id="1004" name="그룹 1004"/>
          <p:cNvGrpSpPr/>
          <p:nvPr/>
        </p:nvGrpSpPr>
        <p:grpSpPr>
          <a:xfrm>
            <a:off x="672436" y="9566740"/>
            <a:ext cx="7084029" cy="701210"/>
            <a:chOff x="672436" y="9403898"/>
            <a:chExt cx="7084029" cy="701210"/>
          </a:xfrm>
        </p:grpSpPr>
        <p:pic>
          <p:nvPicPr>
            <p:cNvPr id="17" name="Object 1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2436" y="9403898"/>
              <a:ext cx="7084029" cy="701210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1033705" y="9742686"/>
            <a:ext cx="122890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kern="0" spc="-100" dirty="0">
                <a:solidFill>
                  <a:srgbClr val="FFFFFF"/>
                </a:solidFill>
                <a:latin typeface="Gong Gothic Medium" pitchFamily="34" charset="0"/>
                <a:cs typeface="Gong Gothic Medium" pitchFamily="34" charset="0"/>
              </a:rPr>
              <a:t>Contact</a:t>
            </a:r>
            <a:endParaRPr lang="en-US" dirty="0"/>
          </a:p>
        </p:txBody>
      </p:sp>
      <p:sp>
        <p:nvSpPr>
          <p:cNvPr id="20" name="Object 20"/>
          <p:cNvSpPr txBox="1"/>
          <p:nvPr/>
        </p:nvSpPr>
        <p:spPr>
          <a:xfrm>
            <a:off x="2075200" y="9738972"/>
            <a:ext cx="478109" cy="39480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rgbClr val="FFFFFF"/>
                </a:solidFill>
                <a:latin typeface="Gmarket Sans Medium" pitchFamily="34" charset="0"/>
                <a:cs typeface="Gmarket Sans Medium" pitchFamily="34" charset="0"/>
              </a:rPr>
              <a:t>E : </a:t>
            </a:r>
            <a:endParaRPr lang="en-US" dirty="0"/>
          </a:p>
        </p:txBody>
      </p:sp>
      <p:sp>
        <p:nvSpPr>
          <p:cNvPr id="21" name="Object 21"/>
          <p:cNvSpPr txBox="1"/>
          <p:nvPr/>
        </p:nvSpPr>
        <p:spPr>
          <a:xfrm>
            <a:off x="2545038" y="9695988"/>
            <a:ext cx="4133472" cy="47570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800" dirty="0">
                <a:solidFill>
                  <a:srgbClr val="FFFFFF"/>
                </a:solidFill>
                <a:latin typeface="Gmarket Sans Medium" pitchFamily="34" charset="0"/>
                <a:cs typeface="Gmarket Sans Medium" pitchFamily="34" charset="0"/>
              </a:rPr>
              <a:t>df@daewoong.co.kr</a:t>
            </a:r>
            <a:endParaRPr lang="en-US" dirty="0"/>
          </a:p>
        </p:txBody>
      </p:sp>
      <p:sp>
        <p:nvSpPr>
          <p:cNvPr id="22" name="Object 22"/>
          <p:cNvSpPr txBox="1"/>
          <p:nvPr/>
        </p:nvSpPr>
        <p:spPr>
          <a:xfrm>
            <a:off x="2274154" y="8327838"/>
            <a:ext cx="1396736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dirty="0">
                <a:solidFill>
                  <a:srgbClr val="FFFFFF"/>
                </a:solidFill>
                <a:latin typeface="Gong Gothic Light" pitchFamily="34" charset="0"/>
                <a:cs typeface="Gong Gothic Light" pitchFamily="34" charset="0"/>
              </a:rPr>
              <a:t>document screening</a:t>
            </a:r>
            <a:endParaRPr lang="en-US" dirty="0"/>
          </a:p>
        </p:txBody>
      </p:sp>
      <p:grpSp>
        <p:nvGrpSpPr>
          <p:cNvPr id="1005" name="그룹 1005"/>
          <p:cNvGrpSpPr/>
          <p:nvPr/>
        </p:nvGrpSpPr>
        <p:grpSpPr>
          <a:xfrm>
            <a:off x="2572468" y="7511261"/>
            <a:ext cx="831231" cy="831231"/>
            <a:chOff x="2572468" y="7348419"/>
            <a:chExt cx="831231" cy="831231"/>
          </a:xfrm>
        </p:grpSpPr>
        <p:grpSp>
          <p:nvGrpSpPr>
            <p:cNvPr id="1006" name="그룹 1006"/>
            <p:cNvGrpSpPr/>
            <p:nvPr/>
          </p:nvGrpSpPr>
          <p:grpSpPr>
            <a:xfrm>
              <a:off x="2572468" y="7348419"/>
              <a:ext cx="831231" cy="831231"/>
              <a:chOff x="2572468" y="7348419"/>
              <a:chExt cx="831231" cy="831231"/>
            </a:xfrm>
          </p:grpSpPr>
          <p:pic>
            <p:nvPicPr>
              <p:cNvPr id="25" name="Object 24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572468" y="7348419"/>
                <a:ext cx="831231" cy="831231"/>
              </a:xfrm>
              <a:prstGeom prst="rect">
                <a:avLst/>
              </a:prstGeom>
            </p:spPr>
          </p:pic>
        </p:grpSp>
        <p:grpSp>
          <p:nvGrpSpPr>
            <p:cNvPr id="1007" name="그룹 1007"/>
            <p:cNvGrpSpPr/>
            <p:nvPr/>
          </p:nvGrpSpPr>
          <p:grpSpPr>
            <a:xfrm>
              <a:off x="2793390" y="7515419"/>
              <a:ext cx="389387" cy="497232"/>
              <a:chOff x="2793390" y="7515419"/>
              <a:chExt cx="389387" cy="497232"/>
            </a:xfrm>
          </p:grpSpPr>
          <p:pic>
            <p:nvPicPr>
              <p:cNvPr id="28" name="Object 27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793390" y="7515419"/>
                <a:ext cx="389387" cy="497232"/>
              </a:xfrm>
              <a:prstGeom prst="rect">
                <a:avLst/>
              </a:prstGeom>
            </p:spPr>
          </p:pic>
        </p:grpSp>
      </p:grpSp>
      <p:grpSp>
        <p:nvGrpSpPr>
          <p:cNvPr id="1008" name="그룹 1008"/>
          <p:cNvGrpSpPr/>
          <p:nvPr/>
        </p:nvGrpSpPr>
        <p:grpSpPr>
          <a:xfrm>
            <a:off x="3831780" y="7511261"/>
            <a:ext cx="831231" cy="831231"/>
            <a:chOff x="3831780" y="7348419"/>
            <a:chExt cx="831231" cy="831231"/>
          </a:xfrm>
        </p:grpSpPr>
        <p:grpSp>
          <p:nvGrpSpPr>
            <p:cNvPr id="1009" name="그룹 1009"/>
            <p:cNvGrpSpPr/>
            <p:nvPr/>
          </p:nvGrpSpPr>
          <p:grpSpPr>
            <a:xfrm>
              <a:off x="3831780" y="7348419"/>
              <a:ext cx="831231" cy="831231"/>
              <a:chOff x="3831780" y="7348419"/>
              <a:chExt cx="831231" cy="831231"/>
            </a:xfrm>
          </p:grpSpPr>
          <p:pic>
            <p:nvPicPr>
              <p:cNvPr id="33" name="Object 32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831780" y="7348419"/>
                <a:ext cx="831231" cy="831231"/>
              </a:xfrm>
              <a:prstGeom prst="rect">
                <a:avLst/>
              </a:prstGeom>
            </p:spPr>
          </p:pic>
        </p:grpSp>
        <p:grpSp>
          <p:nvGrpSpPr>
            <p:cNvPr id="1010" name="그룹 1010"/>
            <p:cNvGrpSpPr/>
            <p:nvPr/>
          </p:nvGrpSpPr>
          <p:grpSpPr>
            <a:xfrm>
              <a:off x="4008454" y="7540323"/>
              <a:ext cx="477883" cy="447423"/>
              <a:chOff x="4008454" y="7540323"/>
              <a:chExt cx="477883" cy="447423"/>
            </a:xfrm>
          </p:grpSpPr>
          <p:pic>
            <p:nvPicPr>
              <p:cNvPr id="36" name="Object 35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4008454" y="7540323"/>
                <a:ext cx="477883" cy="447423"/>
              </a:xfrm>
              <a:prstGeom prst="rect">
                <a:avLst/>
              </a:prstGeom>
            </p:spPr>
          </p:pic>
        </p:grpSp>
      </p:grpSp>
      <p:sp>
        <p:nvSpPr>
          <p:cNvPr id="39" name="Object 39"/>
          <p:cNvSpPr txBox="1"/>
          <p:nvPr/>
        </p:nvSpPr>
        <p:spPr>
          <a:xfrm>
            <a:off x="3534411" y="8327835"/>
            <a:ext cx="1396736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dirty="0">
                <a:solidFill>
                  <a:srgbClr val="FFFFFF"/>
                </a:solidFill>
                <a:latin typeface="Gong Gothic Light" pitchFamily="34" charset="0"/>
                <a:cs typeface="Gong Gothic Light" pitchFamily="34" charset="0"/>
              </a:rPr>
              <a:t>a first-round interview</a:t>
            </a:r>
            <a:endParaRPr lang="en-US" dirty="0"/>
          </a:p>
        </p:txBody>
      </p:sp>
      <p:grpSp>
        <p:nvGrpSpPr>
          <p:cNvPr id="1011" name="그룹 1011"/>
          <p:cNvGrpSpPr/>
          <p:nvPr/>
        </p:nvGrpSpPr>
        <p:grpSpPr>
          <a:xfrm>
            <a:off x="6316202" y="7511258"/>
            <a:ext cx="831231" cy="831231"/>
            <a:chOff x="6316202" y="7348416"/>
            <a:chExt cx="831231" cy="831231"/>
          </a:xfrm>
        </p:grpSpPr>
        <p:grpSp>
          <p:nvGrpSpPr>
            <p:cNvPr id="1012" name="그룹 1012"/>
            <p:cNvGrpSpPr/>
            <p:nvPr/>
          </p:nvGrpSpPr>
          <p:grpSpPr>
            <a:xfrm>
              <a:off x="6316202" y="7348416"/>
              <a:ext cx="831231" cy="831231"/>
              <a:chOff x="6316202" y="7348416"/>
              <a:chExt cx="831231" cy="831231"/>
            </a:xfrm>
          </p:grpSpPr>
          <p:pic>
            <p:nvPicPr>
              <p:cNvPr id="42" name="Object 41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6316202" y="7348416"/>
                <a:ext cx="831231" cy="831231"/>
              </a:xfrm>
              <a:prstGeom prst="rect">
                <a:avLst/>
              </a:prstGeom>
            </p:spPr>
          </p:pic>
        </p:grpSp>
        <p:grpSp>
          <p:nvGrpSpPr>
            <p:cNvPr id="1013" name="그룹 1013"/>
            <p:cNvGrpSpPr/>
            <p:nvPr/>
          </p:nvGrpSpPr>
          <p:grpSpPr>
            <a:xfrm>
              <a:off x="6528956" y="7503004"/>
              <a:ext cx="462866" cy="464913"/>
              <a:chOff x="6528956" y="7503004"/>
              <a:chExt cx="462866" cy="464913"/>
            </a:xfrm>
          </p:grpSpPr>
          <p:pic>
            <p:nvPicPr>
              <p:cNvPr id="45" name="Object 44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6528956" y="7503004"/>
                <a:ext cx="462866" cy="464913"/>
              </a:xfrm>
              <a:prstGeom prst="rect">
                <a:avLst/>
              </a:prstGeom>
            </p:spPr>
          </p:pic>
        </p:grpSp>
      </p:grpSp>
      <p:sp>
        <p:nvSpPr>
          <p:cNvPr id="48" name="Object 48"/>
          <p:cNvSpPr txBox="1"/>
          <p:nvPr/>
        </p:nvSpPr>
        <p:spPr>
          <a:xfrm>
            <a:off x="6039530" y="8443252"/>
            <a:ext cx="1396736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dirty="0">
                <a:solidFill>
                  <a:srgbClr val="FFFFFF"/>
                </a:solidFill>
                <a:latin typeface="Gong Gothic Light" pitchFamily="34" charset="0"/>
                <a:cs typeface="Gong Gothic Light" pitchFamily="34" charset="0"/>
              </a:rPr>
              <a:t>final result</a:t>
            </a:r>
            <a:endParaRPr lang="en-US" dirty="0"/>
          </a:p>
        </p:txBody>
      </p:sp>
      <p:grpSp>
        <p:nvGrpSpPr>
          <p:cNvPr id="1014" name="그룹 1014"/>
          <p:cNvGrpSpPr/>
          <p:nvPr/>
        </p:nvGrpSpPr>
        <p:grpSpPr>
          <a:xfrm>
            <a:off x="771514" y="6837331"/>
            <a:ext cx="99335" cy="99335"/>
            <a:chOff x="771514" y="6674489"/>
            <a:chExt cx="99335" cy="99335"/>
          </a:xfrm>
        </p:grpSpPr>
        <p:pic>
          <p:nvPicPr>
            <p:cNvPr id="50" name="Object 49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71514" y="6674489"/>
              <a:ext cx="99335" cy="99335"/>
            </a:xfrm>
            <a:prstGeom prst="rect">
              <a:avLst/>
            </a:prstGeom>
          </p:spPr>
        </p:pic>
      </p:grpSp>
      <p:grpSp>
        <p:nvGrpSpPr>
          <p:cNvPr id="1015" name="그룹 1015"/>
          <p:cNvGrpSpPr/>
          <p:nvPr/>
        </p:nvGrpSpPr>
        <p:grpSpPr>
          <a:xfrm>
            <a:off x="771514" y="7654015"/>
            <a:ext cx="99335" cy="99335"/>
            <a:chOff x="771514" y="7347497"/>
            <a:chExt cx="99335" cy="99335"/>
          </a:xfrm>
        </p:grpSpPr>
        <p:pic>
          <p:nvPicPr>
            <p:cNvPr id="53" name="Object 52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71514" y="7347497"/>
              <a:ext cx="99335" cy="99335"/>
            </a:xfrm>
            <a:prstGeom prst="rect">
              <a:avLst/>
            </a:prstGeom>
          </p:spPr>
        </p:pic>
      </p:grpSp>
      <p:grpSp>
        <p:nvGrpSpPr>
          <p:cNvPr id="1016" name="그룹 1016"/>
          <p:cNvGrpSpPr/>
          <p:nvPr/>
        </p:nvGrpSpPr>
        <p:grpSpPr>
          <a:xfrm>
            <a:off x="771514" y="9087375"/>
            <a:ext cx="99335" cy="99335"/>
            <a:chOff x="771514" y="8924533"/>
            <a:chExt cx="99335" cy="99335"/>
          </a:xfrm>
        </p:grpSpPr>
        <p:pic>
          <p:nvPicPr>
            <p:cNvPr id="56" name="Object 55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71514" y="8924533"/>
              <a:ext cx="99335" cy="99335"/>
            </a:xfrm>
            <a:prstGeom prst="rect">
              <a:avLst/>
            </a:prstGeom>
          </p:spPr>
        </p:pic>
      </p:grpSp>
      <p:sp>
        <p:nvSpPr>
          <p:cNvPr id="58" name="Object 58"/>
          <p:cNvSpPr txBox="1"/>
          <p:nvPr/>
        </p:nvSpPr>
        <p:spPr>
          <a:xfrm>
            <a:off x="2749371" y="6744385"/>
            <a:ext cx="7366179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rgbClr val="FFFFFF"/>
                </a:solidFill>
                <a:latin typeface="Gong Gothic Light" pitchFamily="34" charset="0"/>
                <a:cs typeface="Gong Gothic Light" pitchFamily="34" charset="0"/>
              </a:rPr>
              <a:t>Submit your resume to the recruiter </a:t>
            </a:r>
            <a:endParaRPr lang="en-US" dirty="0"/>
          </a:p>
        </p:txBody>
      </p:sp>
      <p:grpSp>
        <p:nvGrpSpPr>
          <p:cNvPr id="1017" name="그룹 1017"/>
          <p:cNvGrpSpPr/>
          <p:nvPr/>
        </p:nvGrpSpPr>
        <p:grpSpPr>
          <a:xfrm>
            <a:off x="3552386" y="7800384"/>
            <a:ext cx="130573" cy="231970"/>
            <a:chOff x="3552386" y="7637542"/>
            <a:chExt cx="130573" cy="231970"/>
          </a:xfrm>
        </p:grpSpPr>
        <p:pic>
          <p:nvPicPr>
            <p:cNvPr id="60" name="Object 59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552386" y="7637542"/>
              <a:ext cx="130573" cy="231970"/>
            </a:xfrm>
            <a:prstGeom prst="rect">
              <a:avLst/>
            </a:prstGeom>
          </p:spPr>
        </p:pic>
      </p:grpSp>
      <p:grpSp>
        <p:nvGrpSpPr>
          <p:cNvPr id="1018" name="그룹 1018"/>
          <p:cNvGrpSpPr/>
          <p:nvPr/>
        </p:nvGrpSpPr>
        <p:grpSpPr>
          <a:xfrm>
            <a:off x="4777308" y="7790860"/>
            <a:ext cx="130573" cy="231970"/>
            <a:chOff x="4777308" y="7628018"/>
            <a:chExt cx="130573" cy="231970"/>
          </a:xfrm>
        </p:grpSpPr>
        <p:pic>
          <p:nvPicPr>
            <p:cNvPr id="63" name="Object 62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777308" y="7628018"/>
              <a:ext cx="130573" cy="231970"/>
            </a:xfrm>
            <a:prstGeom prst="rect">
              <a:avLst/>
            </a:prstGeom>
          </p:spPr>
        </p:pic>
      </p:grpSp>
      <p:sp>
        <p:nvSpPr>
          <p:cNvPr id="65" name="Object 65"/>
          <p:cNvSpPr txBox="1"/>
          <p:nvPr/>
        </p:nvSpPr>
        <p:spPr>
          <a:xfrm>
            <a:off x="2583133" y="8886076"/>
            <a:ext cx="3628571" cy="4597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rgbClr val="FFFFFF"/>
                </a:solidFill>
                <a:latin typeface="Gmarket Sans Medium" pitchFamily="34" charset="0"/>
                <a:cs typeface="Gmarket Sans Medium" pitchFamily="34" charset="0"/>
              </a:rPr>
              <a:t>ASAP</a:t>
            </a:r>
            <a:endParaRPr lang="en-US" dirty="0"/>
          </a:p>
        </p:txBody>
      </p:sp>
      <p:grpSp>
        <p:nvGrpSpPr>
          <p:cNvPr id="1019" name="그룹 1019"/>
          <p:cNvGrpSpPr/>
          <p:nvPr/>
        </p:nvGrpSpPr>
        <p:grpSpPr>
          <a:xfrm>
            <a:off x="5156621" y="7511258"/>
            <a:ext cx="831231" cy="831231"/>
            <a:chOff x="5156621" y="7348416"/>
            <a:chExt cx="831231" cy="831231"/>
          </a:xfrm>
        </p:grpSpPr>
        <p:grpSp>
          <p:nvGrpSpPr>
            <p:cNvPr id="1020" name="그룹 1020"/>
            <p:cNvGrpSpPr/>
            <p:nvPr/>
          </p:nvGrpSpPr>
          <p:grpSpPr>
            <a:xfrm>
              <a:off x="5156621" y="7348416"/>
              <a:ext cx="831231" cy="831231"/>
              <a:chOff x="5156621" y="7348416"/>
              <a:chExt cx="831231" cy="831231"/>
            </a:xfrm>
          </p:grpSpPr>
          <p:pic>
            <p:nvPicPr>
              <p:cNvPr id="68" name="Object 67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5156621" y="7348416"/>
                <a:ext cx="831231" cy="831231"/>
              </a:xfrm>
              <a:prstGeom prst="rect">
                <a:avLst/>
              </a:prstGeom>
            </p:spPr>
          </p:pic>
        </p:grpSp>
        <p:grpSp>
          <p:nvGrpSpPr>
            <p:cNvPr id="1021" name="그룹 1021"/>
            <p:cNvGrpSpPr/>
            <p:nvPr/>
          </p:nvGrpSpPr>
          <p:grpSpPr>
            <a:xfrm>
              <a:off x="5333295" y="7540321"/>
              <a:ext cx="477883" cy="447423"/>
              <a:chOff x="5333295" y="7540321"/>
              <a:chExt cx="477883" cy="447423"/>
            </a:xfrm>
          </p:grpSpPr>
          <p:pic>
            <p:nvPicPr>
              <p:cNvPr id="71" name="Object 70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5333295" y="7540321"/>
                <a:ext cx="477883" cy="447423"/>
              </a:xfrm>
              <a:prstGeom prst="rect">
                <a:avLst/>
              </a:prstGeom>
            </p:spPr>
          </p:pic>
        </p:grpSp>
      </p:grpSp>
      <p:sp>
        <p:nvSpPr>
          <p:cNvPr id="74" name="Object 74"/>
          <p:cNvSpPr txBox="1"/>
          <p:nvPr/>
        </p:nvSpPr>
        <p:spPr>
          <a:xfrm>
            <a:off x="4859249" y="8212419"/>
            <a:ext cx="1396736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dirty="0">
                <a:solidFill>
                  <a:srgbClr val="FFFFFF"/>
                </a:solidFill>
                <a:latin typeface="Gong Gothic Light" pitchFamily="34" charset="0"/>
                <a:cs typeface="Gong Gothic Light" pitchFamily="34" charset="0"/>
              </a:rPr>
              <a:t>a second-round interview</a:t>
            </a:r>
            <a:endParaRPr lang="en-US" dirty="0"/>
          </a:p>
        </p:txBody>
      </p:sp>
      <p:grpSp>
        <p:nvGrpSpPr>
          <p:cNvPr id="1022" name="그룹 1022"/>
          <p:cNvGrpSpPr/>
          <p:nvPr/>
        </p:nvGrpSpPr>
        <p:grpSpPr>
          <a:xfrm>
            <a:off x="6102149" y="7790858"/>
            <a:ext cx="130573" cy="231970"/>
            <a:chOff x="6102149" y="7628016"/>
            <a:chExt cx="130573" cy="231970"/>
          </a:xfrm>
        </p:grpSpPr>
        <p:pic>
          <p:nvPicPr>
            <p:cNvPr id="76" name="Object 75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102149" y="7628016"/>
              <a:ext cx="130573" cy="231970"/>
            </a:xfrm>
            <a:prstGeom prst="rect">
              <a:avLst/>
            </a:prstGeom>
          </p:spPr>
        </p:pic>
      </p:grpSp>
      <p:grpSp>
        <p:nvGrpSpPr>
          <p:cNvPr id="57" name="그룹 1001"/>
          <p:cNvGrpSpPr/>
          <p:nvPr/>
        </p:nvGrpSpPr>
        <p:grpSpPr>
          <a:xfrm>
            <a:off x="2474496" y="625016"/>
            <a:ext cx="3298948" cy="643664"/>
            <a:chOff x="3099777" y="625016"/>
            <a:chExt cx="2048387" cy="643664"/>
          </a:xfrm>
        </p:grpSpPr>
        <p:pic>
          <p:nvPicPr>
            <p:cNvPr id="59" name="Object 2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099777" y="625016"/>
              <a:ext cx="2048387" cy="643664"/>
            </a:xfrm>
            <a:prstGeom prst="rect">
              <a:avLst/>
            </a:prstGeom>
          </p:spPr>
        </p:pic>
      </p:grpSp>
      <p:grpSp>
        <p:nvGrpSpPr>
          <p:cNvPr id="61" name="그룹 1002"/>
          <p:cNvGrpSpPr/>
          <p:nvPr/>
        </p:nvGrpSpPr>
        <p:grpSpPr>
          <a:xfrm>
            <a:off x="2421162" y="571682"/>
            <a:ext cx="3298948" cy="643664"/>
            <a:chOff x="3046443" y="571682"/>
            <a:chExt cx="2048387" cy="643664"/>
          </a:xfrm>
        </p:grpSpPr>
        <p:pic>
          <p:nvPicPr>
            <p:cNvPr id="62" name="Object 5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046443" y="571682"/>
              <a:ext cx="2048387" cy="643664"/>
            </a:xfrm>
            <a:prstGeom prst="rect">
              <a:avLst/>
            </a:prstGeom>
          </p:spPr>
        </p:pic>
      </p:grpSp>
      <p:sp>
        <p:nvSpPr>
          <p:cNvPr id="64" name="Object 8"/>
          <p:cNvSpPr txBox="1"/>
          <p:nvPr/>
        </p:nvSpPr>
        <p:spPr>
          <a:xfrm>
            <a:off x="1923325" y="435997"/>
            <a:ext cx="4324374" cy="9848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900" kern="0" spc="-100" dirty="0">
                <a:solidFill>
                  <a:srgbClr val="000000"/>
                </a:solidFill>
                <a:latin typeface="Gong Gothic Medium" pitchFamily="34" charset="0"/>
              </a:rPr>
              <a:t>Recruitment Field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686</Words>
  <Application>Microsoft Office PowerPoint</Application>
  <PresentationFormat>사용자 지정</PresentationFormat>
  <Paragraphs>94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Arial Unicode MS</vt:lpstr>
      <vt:lpstr>Gmarket Sans Medium</vt:lpstr>
      <vt:lpstr>Gong Gothic Bold</vt:lpstr>
      <vt:lpstr>Gong Gothic Light</vt:lpstr>
      <vt:lpstr>Gong Gothic Medium</vt:lpstr>
      <vt:lpstr>Arial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officegen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officegen</dc:creator>
  <cp:lastModifiedBy>조 소연</cp:lastModifiedBy>
  <cp:revision>13</cp:revision>
  <dcterms:created xsi:type="dcterms:W3CDTF">2022-09-01T15:24:31Z</dcterms:created>
  <dcterms:modified xsi:type="dcterms:W3CDTF">2022-09-06T01:34:35Z</dcterms:modified>
</cp:coreProperties>
</file>