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9"/>
  </p:notesMasterIdLst>
  <p:sldIdLst>
    <p:sldId id="336" r:id="rId6"/>
    <p:sldId id="337" r:id="rId7"/>
    <p:sldId id="338" r:id="rId8"/>
  </p:sldIdLst>
  <p:sldSz cx="6858000" cy="9144000" type="screen4x3"/>
  <p:notesSz cx="6805613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9" autoAdjust="0"/>
    <p:restoredTop sz="94660" autoAdjust="0"/>
  </p:normalViewPr>
  <p:slideViewPr>
    <p:cSldViewPr>
      <p:cViewPr varScale="1">
        <p:scale>
          <a:sx n="87" d="100"/>
          <a:sy n="87" d="100"/>
        </p:scale>
        <p:origin x="3222" y="96"/>
      </p:cViewPr>
      <p:guideLst>
        <p:guide orient="horz" pos="34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704" y="-96"/>
      </p:cViewPr>
      <p:guideLst>
        <p:guide orient="horz" pos="3129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64597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022475" y="768350"/>
            <a:ext cx="2760663" cy="3679825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7522" y="4754288"/>
            <a:ext cx="4990571" cy="444909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1413" tIns="45707" rIns="91413" bIns="45707"/>
          <a:lstStyle/>
          <a:p>
            <a:pPr eaLnBrk="1" latinLnBrk="1" hangingPunct="1">
              <a:spcBef>
                <a:spcPct val="0"/>
              </a:spcBef>
            </a:pPr>
            <a:endParaRPr lang="ko-KR" altLang="ko-KR" sz="2400">
              <a:latin typeface="Times New Roman" panose="02020603050405020304" pitchFamily="18" charset="0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9358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183" y="9441814"/>
            <a:ext cx="2949841" cy="497524"/>
          </a:xfrm>
          <a:prstGeom prst="rect">
            <a:avLst/>
          </a:prstGeom>
          <a:noFill/>
        </p:spPr>
        <p:txBody>
          <a:bodyPr lIns="91550" tIns="45775" rIns="91550" bIns="45775"/>
          <a:lstStyle/>
          <a:p>
            <a:fld id="{7AC798CE-60B9-402B-8AA2-C7BAE3D8F74C}" type="slidenum">
              <a:rPr lang="en-US" altLang="ko-KR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/>
              <a:t>3</a:t>
            </a:fld>
            <a:endParaRPr lang="en-US" altLang="ko-KR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46288" y="769938"/>
            <a:ext cx="2765425" cy="3690937"/>
          </a:xfrm>
          <a:prstGeom prst="rect">
            <a:avLst/>
          </a:prstGeo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5005" y="4690706"/>
            <a:ext cx="5006464" cy="4538111"/>
          </a:xfrm>
          <a:prstGeom prst="rect">
            <a:avLst/>
          </a:prstGeom>
          <a:noFill/>
          <a:ln/>
        </p:spPr>
        <p:txBody>
          <a:bodyPr lIns="91550" tIns="45775" rIns="91550" bIns="45775"/>
          <a:lstStyle/>
          <a:p>
            <a:pPr eaLnBrk="1" hangingPunct="1"/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6781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645BF-171F-4D66-B5B9-7A6A951F493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9289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B94CB-0372-4DD3-ADE8-E1821449694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7399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755B5-60F1-4076-AD8C-5916F2833D7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3314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AA0F4-6674-4771-A3A8-3BFA63EB286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6405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EA889-9C17-413B-B387-B30BA9BC1BB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40879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9A965-D8B0-4D45-A2D6-3469A88C550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78682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0ECA2-CD1F-44A2-8F9C-9CE386AACCF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6861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EDA8C-91D9-4C8A-9B50-44F7F4FB79E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05253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54050-FB7E-4526-9806-D3497F7CF23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23971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9FFDD-7C3A-453F-A779-A65AF78B2EA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161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886325" y="812800"/>
            <a:ext cx="1457325" cy="73152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4350" y="812800"/>
            <a:ext cx="4219575" cy="73152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1EC1F-28C7-4856-A840-F6794FD10A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931986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39916"/>
            <a:ext cx="5829300" cy="196068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7289"/>
          </a:xfrm>
        </p:spPr>
        <p:txBody>
          <a:bodyPr/>
          <a:lstStyle>
            <a:lvl1pPr marL="0" indent="0" algn="ctr">
              <a:buNone/>
              <a:defRPr/>
            </a:lvl1pPr>
            <a:lvl2pPr marL="422041" indent="0" algn="ctr">
              <a:buNone/>
              <a:defRPr/>
            </a:lvl2pPr>
            <a:lvl3pPr marL="844083" indent="0" algn="ctr">
              <a:buNone/>
              <a:defRPr/>
            </a:lvl3pPr>
            <a:lvl4pPr marL="1266124" indent="0" algn="ctr">
              <a:buNone/>
              <a:defRPr/>
            </a:lvl4pPr>
            <a:lvl5pPr marL="1688165" indent="0" algn="ctr">
              <a:buNone/>
              <a:defRPr/>
            </a:lvl5pPr>
            <a:lvl6pPr marL="2110207" indent="0" algn="ctr">
              <a:buNone/>
              <a:defRPr/>
            </a:lvl6pPr>
            <a:lvl7pPr marL="2532248" indent="0" algn="ctr">
              <a:buNone/>
              <a:defRPr/>
            </a:lvl7pPr>
            <a:lvl8pPr marL="2954289" indent="0" algn="ctr">
              <a:buNone/>
              <a:defRPr/>
            </a:lvl8pPr>
            <a:lvl9pPr marL="3376331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5E5AC-1950-41E3-BD7A-14F74576F8AA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60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E45EA-B801-46BD-9C1E-8DA53C66107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877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6193"/>
            <a:ext cx="5829300" cy="1815612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943"/>
            <a:ext cx="5829300" cy="2000250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EC1E1-8F9A-4AA0-B88C-B1324F9A54E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799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C4D74-65D8-4ECB-92CA-C018610C9B2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427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7143"/>
            <a:ext cx="3030538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997"/>
            <a:ext cx="3030538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4" y="2047143"/>
            <a:ext cx="3030537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4" y="2899997"/>
            <a:ext cx="3030537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6943C-8C9A-4219-B596-E367BDDB9F6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49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7F44C-90DC-4121-AC5C-BE81F718E9B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041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DD32A-7F07-4F7C-B7DC-425FAA679B9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1270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416"/>
            <a:ext cx="2255838" cy="1550377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416"/>
            <a:ext cx="3833812" cy="7804638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792"/>
            <a:ext cx="2255838" cy="62542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8464D-2630-400E-86A4-023EE0790B6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9481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61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685"/>
            <a:ext cx="4114800" cy="54864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938"/>
            <a:ext cx="4114800" cy="10726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A11A4-32EA-45FD-8649-12B8D5A39DA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5078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8D072-E024-4DC1-AF85-83020A2E626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1434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346"/>
            <a:ext cx="1543050" cy="780170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346"/>
            <a:ext cx="4476750" cy="780170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C0C70-733F-4C4D-A22B-BD159C1A905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998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12800"/>
            <a:ext cx="58293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유형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641600"/>
            <a:ext cx="58293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문자열 유형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8331200"/>
            <a:ext cx="1428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31200"/>
            <a:ext cx="21717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31200"/>
            <a:ext cx="1428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C3044D41-AC92-4BF1-AB03-3FEED933C60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2pPr>
      <a:lvl3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3pPr>
      <a:lvl4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4pPr>
      <a:lvl5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5pPr>
      <a:lvl6pPr marL="4572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6pPr>
      <a:lvl7pPr marL="9144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7pPr>
      <a:lvl8pPr marL="13716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8pPr>
      <a:lvl9pPr marL="18288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9pPr>
    </p:titleStyle>
    <p:bodyStyle>
      <a:lvl1pPr marL="342900" indent="-3429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346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316"/>
            <a:ext cx="21717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fld id="{3B0ACB2D-612F-461E-BBBA-BE4BF3C20599}" type="slidenum">
              <a:rPr lang="en-US" altLang="ko-KR">
                <a:solidFill>
                  <a:srgbClr val="000000"/>
                </a:solidFill>
              </a:rPr>
              <a:pPr eaLnBrk="1" latinLnBrk="1" hangingPunct="1"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pic>
        <p:nvPicPr>
          <p:cNvPr id="1031" name="Picture 25" descr="LS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463" y="8924193"/>
            <a:ext cx="488950" cy="21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6171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22041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844083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266124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688165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6531" indent="-31653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954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585">
          <a:solidFill>
            <a:schemeClr val="tx1"/>
          </a:solidFill>
          <a:latin typeface="+mn-lt"/>
          <a:ea typeface="+mn-ea"/>
        </a:defRPr>
      </a:lvl2pPr>
      <a:lvl3pPr marL="1055103" indent="-21102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n-lt"/>
          <a:ea typeface="+mn-ea"/>
        </a:defRPr>
      </a:lvl3pPr>
      <a:lvl4pPr marL="1477145" indent="-211021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846">
          <a:solidFill>
            <a:schemeClr val="tx1"/>
          </a:solidFill>
          <a:latin typeface="+mn-lt"/>
          <a:ea typeface="+mn-ea"/>
        </a:defRPr>
      </a:lvl4pPr>
      <a:lvl5pPr marL="1899186" indent="-211021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5pPr>
      <a:lvl6pPr marL="2321227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6pPr>
      <a:lvl7pPr marL="2743269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7pPr>
      <a:lvl8pPr marL="3165310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8pPr>
      <a:lvl9pPr marL="3587351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2740025" y="2501976"/>
            <a:ext cx="13779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        래   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</a:p>
        </p:txBody>
      </p:sp>
      <p:sp>
        <p:nvSpPr>
          <p:cNvPr id="2052" name="Rectangle 9"/>
          <p:cNvSpPr>
            <a:spLocks noChangeArrowheads="1"/>
          </p:cNvSpPr>
          <p:nvPr/>
        </p:nvSpPr>
        <p:spPr bwMode="auto">
          <a:xfrm>
            <a:off x="3786530" y="8607706"/>
            <a:ext cx="2514600" cy="32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dist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 식 회 사 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 S</a:t>
            </a:r>
          </a:p>
        </p:txBody>
      </p:sp>
      <p:sp>
        <p:nvSpPr>
          <p:cNvPr id="2053" name="Rectangle 2"/>
          <p:cNvSpPr>
            <a:spLocks noChangeArrowheads="1"/>
          </p:cNvSpPr>
          <p:nvPr/>
        </p:nvSpPr>
        <p:spPr bwMode="auto">
          <a:xfrm>
            <a:off x="228600" y="505634"/>
            <a:ext cx="3380734" cy="600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      신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경력개발센터장 또는 취업지원센터장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      목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2022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년도 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LS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우수인재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추천채용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안내</a:t>
            </a:r>
          </a:p>
        </p:txBody>
      </p:sp>
      <p:sp>
        <p:nvSpPr>
          <p:cNvPr id="2054" name="Rectangle 3"/>
          <p:cNvSpPr>
            <a:spLocks noChangeArrowheads="1"/>
          </p:cNvSpPr>
          <p:nvPr/>
        </p:nvSpPr>
        <p:spPr bwMode="auto">
          <a:xfrm>
            <a:off x="5735234" y="505634"/>
            <a:ext cx="862416" cy="262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2022.05.20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288924" y="1453613"/>
            <a:ext cx="6380163" cy="1030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귀교의 무궁한 발전을 기원합니다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LS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에서는 귀교의 우수한 학생을 대상으로 아래와 같이 추천 채용을 실시하고자 하오니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첨부된 지원서 양식을 작성하시어 </a:t>
            </a: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05/27(</a:t>
            </a:r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까지 담당자 메일로 회신 주시길 요청 드립니다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담당자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LS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인사팀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오혜원 대리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(02-2189-9781 / hwoh@lsholdings.com)</a:t>
            </a:r>
          </a:p>
        </p:txBody>
      </p:sp>
      <p:cxnSp>
        <p:nvCxnSpPr>
          <p:cNvPr id="4" name="직선 연결선 3"/>
          <p:cNvCxnSpPr/>
          <p:nvPr/>
        </p:nvCxnSpPr>
        <p:spPr bwMode="auto">
          <a:xfrm>
            <a:off x="188913" y="1284333"/>
            <a:ext cx="6480175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710951"/>
              </p:ext>
            </p:extLst>
          </p:nvPr>
        </p:nvGraphicFramePr>
        <p:xfrm>
          <a:off x="540489" y="2822202"/>
          <a:ext cx="5912847" cy="52195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1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1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105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구  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105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내  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모집부문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㈜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LS </a:t>
                      </a:r>
                      <a:r>
                        <a:rPr lang="ko-KR" altLang="en-US" sz="1050" b="1" kern="12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인사팀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정규직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0955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담당직무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인사제도 기획 및 개선 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인사제도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이슈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분석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및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개선안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도출</a:t>
                      </a: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1" kern="12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지주사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인사제도 운영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채용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평가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승진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보상 등 인사 업무 전반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그룹 내 인사 이슈 관련 프로젝트 수행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63898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요구역량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학사 이상 취득자 또는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’22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8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월 취득 예정자 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TOEIC 800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점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학점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3.0 (4.5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만점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이상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인사 관련 인턴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업무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경험 또는 컨설팅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050" b="1" kern="12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금융사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등에서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RA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경험 보유자 우대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긍정적이고 적극적인 태도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Communication Skill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및 책임감 보유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입사일이 빠르면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월 초가 될 수 있어 졸업예정자라면 학사일정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졸업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에 무리가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없는 분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(6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월 출근에 지장이 없는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분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-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졸업을 위한 필수 과목 수강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시험 등의 일정은 어느정도 배려해드릴 예정입니다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근무지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LS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용산타워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서울 지하철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호선 신용산역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1458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급여수준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대졸신입사원 초임 기준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4,600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만원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(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고정수당 및 성과급 포함 시 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5,400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만원 이상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 ※ ’22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년도 임금인상 적용 시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상기 금액보다 상당수준 상향될 예정입니다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. </a:t>
                      </a:r>
                      <a:endParaRPr lang="ko-KR" altLang="en-US" sz="1050" b="1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전형일정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 서류전형 ▷ 실무면접 ▷ 임원면접</a:t>
                      </a:r>
                      <a:r>
                        <a:rPr lang="en-US" altLang="ko-KR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▷ </a:t>
                      </a:r>
                      <a:r>
                        <a:rPr lang="ko-KR" altLang="en-US" sz="1050" b="1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채용검진 ▷ 최종합격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29274">
                <a:tc gridSpan="2">
                  <a:txBody>
                    <a:bodyPr/>
                    <a:lstStyle/>
                    <a:p>
                      <a:pPr marL="0" indent="0" algn="l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㈜ 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LS</a:t>
                      </a: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는 국내 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15</a:t>
                      </a: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 그룹의 지주사로서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별도 사업은 하지 않는 순수 관리 지주사입니다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. </a:t>
                      </a:r>
                    </a:p>
                    <a:p>
                      <a:pPr marL="0" indent="0" algn="l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 다양한 인사 업무를 그룹차원에서 기획하고 운영할 수 있는 기회이므로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우수한 인재들의     </a:t>
                      </a:r>
                      <a:endParaRPr lang="en-US" altLang="ko-KR" sz="1050" b="1" baseline="0" dirty="0"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적극적인 관심과 지원 부탁드립니다</a:t>
                      </a:r>
                      <a:r>
                        <a:rPr lang="en-US" altLang="ko-KR" sz="1050" b="1" baseline="0" dirty="0"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50" b="1" baseline="0" dirty="0"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106363" indent="-106363" algn="l" defTabSz="914400" rtl="0" eaLnBrk="1" latinLnBrk="1" hangingPunct="1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050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2493518"/>
                  </a:ext>
                </a:extLst>
              </a:tr>
            </a:tbl>
          </a:graphicData>
        </a:graphic>
      </p:graphicFrame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548680" y="8100911"/>
            <a:ext cx="5800148" cy="43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제출된 입사지원서에 허위사실이 있는 경우 입사가 취소될 수 있으며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증빙서류는 최종합격자에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146050" eaLnBrk="1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한하여 별도로 요청드릴 예정입니다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53"/>
          <p:cNvSpPr>
            <a:spLocks noChangeArrowheads="1"/>
          </p:cNvSpPr>
          <p:nvPr/>
        </p:nvSpPr>
        <p:spPr bwMode="auto">
          <a:xfrm>
            <a:off x="2633850" y="-5466"/>
            <a:ext cx="1590302" cy="42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ea typeface="맑은 고딕" panose="020B0503020000020004" pitchFamily="50" charset="-127"/>
              </a:rPr>
              <a:t>입사지원서</a:t>
            </a:r>
            <a:endParaRPr lang="en-US" altLang="ko-KR" sz="2215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7507" name="Group 13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711882"/>
              </p:ext>
            </p:extLst>
          </p:nvPr>
        </p:nvGraphicFramePr>
        <p:xfrm>
          <a:off x="370743" y="451338"/>
          <a:ext cx="6116514" cy="531340"/>
        </p:xfrm>
        <a:graphic>
          <a:graphicData uri="http://schemas.openxmlformats.org/drawingml/2006/table">
            <a:tbl>
              <a:tblPr/>
              <a:tblGrid>
                <a:gridCol w="3058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8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지원 구분 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직무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국가보훈 대상여부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인사</a:t>
                      </a: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대상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 /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비대상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420" name="Group 12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586739"/>
              </p:ext>
            </p:extLst>
          </p:nvPr>
        </p:nvGraphicFramePr>
        <p:xfrm>
          <a:off x="370743" y="5967848"/>
          <a:ext cx="6116515" cy="1927597"/>
        </p:xfrm>
        <a:graphic>
          <a:graphicData uri="http://schemas.openxmlformats.org/drawingml/2006/table">
            <a:tbl>
              <a:tblPr/>
              <a:tblGrid>
                <a:gridCol w="302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3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58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68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7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교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외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활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동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;2022/01)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근무처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기관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활동내역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비고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시작년월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종료년월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9" name="Group 1285"/>
          <p:cNvGraphicFramePr>
            <a:graphicFrameLocks noGrp="1"/>
          </p:cNvGraphicFramePr>
          <p:nvPr/>
        </p:nvGraphicFramePr>
        <p:xfrm>
          <a:off x="3707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9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국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어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Test 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점수</a:t>
                      </a:r>
                      <a:r>
                        <a:rPr kumimoji="1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급수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433" name="Group 1289"/>
          <p:cNvGraphicFramePr>
            <a:graphicFrameLocks noGrp="1"/>
          </p:cNvGraphicFramePr>
          <p:nvPr/>
        </p:nvGraphicFramePr>
        <p:xfrm>
          <a:off x="34949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3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격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자격증명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발행기관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914" name="Group 8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9395980"/>
              </p:ext>
            </p:extLst>
          </p:nvPr>
        </p:nvGraphicFramePr>
        <p:xfrm>
          <a:off x="370743" y="2644402"/>
          <a:ext cx="6116515" cy="1927597"/>
        </p:xfrm>
        <a:graphic>
          <a:graphicData uri="http://schemas.openxmlformats.org/drawingml/2006/table">
            <a:tbl>
              <a:tblPr/>
              <a:tblGrid>
                <a:gridCol w="2593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19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31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19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12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학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;2022/08)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학부</a:t>
                      </a:r>
                      <a:r>
                        <a:rPr kumimoji="1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전공</a:t>
                      </a:r>
                      <a:r>
                        <a:rPr kumimoji="1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학위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평균학점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입학년월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졸업년월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고등학교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N/A</a:t>
                      </a: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N/A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학사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석사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박사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2" name="Group 12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721042"/>
              </p:ext>
            </p:extLst>
          </p:nvPr>
        </p:nvGraphicFramePr>
        <p:xfrm>
          <a:off x="370743" y="8028954"/>
          <a:ext cx="6116514" cy="792663"/>
        </p:xfrm>
        <a:graphic>
          <a:graphicData uri="http://schemas.openxmlformats.org/drawingml/2006/table">
            <a:tbl>
              <a:tblPr/>
              <a:tblGrid>
                <a:gridCol w="315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434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22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병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복무기간 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;2022/03)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군별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계급 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군미필시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사유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입대년월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제대년월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290037" y="1038067"/>
            <a:ext cx="1197220" cy="1462454"/>
          </a:xfrm>
          <a:prstGeom prst="rect">
            <a:avLst/>
          </a:prstGeom>
          <a:solidFill>
            <a:srgbClr val="CCECFF"/>
          </a:solidFill>
          <a:ln w="12700">
            <a:solidFill>
              <a:srgbClr val="77777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03402" eaLnBrk="1" hangingPunct="1"/>
            <a:r>
              <a:rPr lang="ko-KR" altLang="en-US" sz="1108" b="1" dirty="0">
                <a:solidFill>
                  <a:srgbClr val="808080"/>
                </a:solidFill>
                <a:ea typeface="맑은 고딕" panose="020B0503020000020004" pitchFamily="50" charset="-127"/>
              </a:rPr>
              <a:t>사진</a:t>
            </a:r>
            <a:endParaRPr lang="en-US" altLang="ko-KR" sz="1108" b="1" dirty="0">
              <a:solidFill>
                <a:srgbClr val="80808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15" name="Group 1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715980"/>
              </p:ext>
            </p:extLst>
          </p:nvPr>
        </p:nvGraphicFramePr>
        <p:xfrm>
          <a:off x="370743" y="1049216"/>
          <a:ext cx="4922586" cy="1465384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4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52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90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778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성명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Tel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7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e-mail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1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주소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4" marB="468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6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맑은 고딕" panose="020B0503020000020004" pitchFamily="50" charset="-127"/>
                          <a:cs typeface="+mn-cs"/>
                        </a:rPr>
                        <a:t>핸드폰</a:t>
                      </a:r>
                      <a:endParaRPr kumimoji="1" lang="en-US" altLang="ko-KR" sz="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baseline="0" dirty="0"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Tel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Text Box 317"/>
          <p:cNvSpPr txBox="1">
            <a:spLocks noChangeArrowheads="1"/>
          </p:cNvSpPr>
          <p:nvPr/>
        </p:nvSpPr>
        <p:spPr bwMode="auto">
          <a:xfrm>
            <a:off x="3894992" y="1018443"/>
            <a:ext cx="437940" cy="205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en-US" altLang="ko-KR" sz="738">
                <a:solidFill>
                  <a:srgbClr val="808080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738">
                <a:solidFill>
                  <a:srgbClr val="808080"/>
                </a:solidFill>
                <a:ea typeface="맑은 고딕" panose="020B0503020000020004" pitchFamily="50" charset="-127"/>
              </a:rPr>
              <a:t>한글</a:t>
            </a:r>
            <a:r>
              <a:rPr lang="en-US" altLang="ko-KR" sz="738">
                <a:solidFill>
                  <a:srgbClr val="808080"/>
                </a:solidFill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9" name="Text Box 318"/>
          <p:cNvSpPr txBox="1">
            <a:spLocks noChangeArrowheads="1"/>
          </p:cNvSpPr>
          <p:nvPr/>
        </p:nvSpPr>
        <p:spPr bwMode="auto">
          <a:xfrm>
            <a:off x="3903562" y="1781886"/>
            <a:ext cx="437940" cy="205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en-US" altLang="ko-KR" sz="738" dirty="0">
                <a:solidFill>
                  <a:srgbClr val="808080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738" dirty="0">
                <a:solidFill>
                  <a:srgbClr val="808080"/>
                </a:solidFill>
                <a:ea typeface="맑은 고딕" panose="020B0503020000020004" pitchFamily="50" charset="-127"/>
              </a:rPr>
              <a:t>영문</a:t>
            </a:r>
            <a:r>
              <a:rPr lang="en-US" altLang="ko-KR" sz="738" dirty="0">
                <a:solidFill>
                  <a:srgbClr val="808080"/>
                </a:solidFill>
                <a:ea typeface="맑은 고딕" panose="020B050302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9766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04368" y="29308"/>
            <a:ext cx="5982891" cy="4266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자기소개서</a:t>
            </a:r>
            <a:endParaRPr lang="en-US" altLang="ko-KR" sz="2215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126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68444"/>
              </p:ext>
            </p:extLst>
          </p:nvPr>
        </p:nvGraphicFramePr>
        <p:xfrm>
          <a:off x="370743" y="539751"/>
          <a:ext cx="6116515" cy="7776666"/>
        </p:xfrm>
        <a:graphic>
          <a:graphicData uri="http://schemas.openxmlformats.org/drawingml/2006/table">
            <a:tbl>
              <a:tblPr/>
              <a:tblGrid>
                <a:gridCol w="864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1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가치관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및 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직무성장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비전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1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성격의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강점과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약점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지원동기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포부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70743" y="8388424"/>
            <a:ext cx="5400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※ </a:t>
            </a:r>
            <a:r>
              <a:rPr lang="ko-KR" altLang="en-US" b="1" dirty="0"/>
              <a:t>글자수 제한은 없으나</a:t>
            </a:r>
            <a:r>
              <a:rPr lang="en-US" altLang="ko-KR" b="1" dirty="0"/>
              <a:t>, </a:t>
            </a:r>
            <a:r>
              <a:rPr lang="ko-KR" altLang="en-US" b="1" dirty="0"/>
              <a:t>페이지가 초과되지 않도록 작성해주시기 바랍니다</a:t>
            </a:r>
            <a:r>
              <a:rPr lang="en-US" altLang="ko-KR" b="1" dirty="0"/>
              <a:t>.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076441585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Arial"/>
        <a:ea typeface="돋움"/>
        <a:cs typeface=""/>
      </a:majorFont>
      <a:minorFont>
        <a:latin typeface="Arial"/>
        <a:ea typeface="돋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5FDB7C2E5DCD43A54B66D547E5C19E" ma:contentTypeVersion="12" ma:contentTypeDescription="Create a new document." ma:contentTypeScope="" ma:versionID="c4668c0d925902d4dd7fa373d98ba2e8">
  <xsd:schema xmlns:xsd="http://www.w3.org/2001/XMLSchema" xmlns:xs="http://www.w3.org/2001/XMLSchema" xmlns:p="http://schemas.microsoft.com/office/2006/metadata/properties" xmlns:ns3="bc6dd100-1d59-45b4-a8e6-5c64d45b75e4" xmlns:ns4="c341e162-9c1a-4881-9a9d-510de735d43c" targetNamespace="http://schemas.microsoft.com/office/2006/metadata/properties" ma:root="true" ma:fieldsID="16738f3d1cd3fd3dce5c7bfaa3fca8db" ns3:_="" ns4:_="">
    <xsd:import namespace="bc6dd100-1d59-45b4-a8e6-5c64d45b75e4"/>
    <xsd:import namespace="c341e162-9c1a-4881-9a9d-510de735d43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6dd100-1d59-45b4-a8e6-5c64d45b75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41e162-9c1a-4881-9a9d-510de735d43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17AEEEC-F0E3-4DCC-9376-6535999541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6dd100-1d59-45b4-a8e6-5c64d45b75e4"/>
    <ds:schemaRef ds:uri="c341e162-9c1a-4881-9a9d-510de735d4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B3B17C-D477-46AB-8262-461C5513ED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ABFD12-5FF3-45A5-A0B8-9D129BFD00BD}">
  <ds:schemaRefs>
    <ds:schemaRef ds:uri="c341e162-9c1a-4881-9a9d-510de735d43c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bc6dd100-1d59-45b4-a8e6-5c64d45b75e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9901</TotalTime>
  <Words>489</Words>
  <Application>Microsoft Office PowerPoint</Application>
  <PresentationFormat>화면 슬라이드 쇼(4:3)</PresentationFormat>
  <Paragraphs>139</Paragraphs>
  <Slides>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굴림</vt:lpstr>
      <vt:lpstr>돋움</vt:lpstr>
      <vt:lpstr>맑은 고딕</vt:lpstr>
      <vt:lpstr>Arial</vt:lpstr>
      <vt:lpstr>Times New Roman</vt:lpstr>
      <vt:lpstr>기본 디자인</vt:lpstr>
      <vt:lpstr>1_기본 디자인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INSATFT</dc:creator>
  <cp:lastModifiedBy>user</cp:lastModifiedBy>
  <cp:revision>379</cp:revision>
  <cp:lastPrinted>2021-12-09T23:41:24Z</cp:lastPrinted>
  <dcterms:created xsi:type="dcterms:W3CDTF">1997-08-25T07:37:50Z</dcterms:created>
  <dcterms:modified xsi:type="dcterms:W3CDTF">2022-05-24T08:32:11Z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0x0101009F5FDB7C2E5DCD43A54B66D547E5C19E</vt:lpwstr>
  </property>
</Properties>
</file>