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3282" y="-21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7957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010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3166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262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8839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587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8648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532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828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7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275EE-566A-4BC3-8682-0E34F02E70D2}" type="datetimeFigureOut">
              <a:rPr lang="ko-KR" altLang="en-US" smtClean="0"/>
              <a:t>2021-11-22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8E1B5-1637-4B5A-BC1B-7E74FD26A8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7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60648" y="323528"/>
            <a:ext cx="6480720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&lt;(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주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1600" kern="0" dirty="0" err="1">
                <a:solidFill>
                  <a:srgbClr val="000000"/>
                </a:solidFill>
                <a:latin typeface="+mn-ea"/>
              </a:rPr>
              <a:t>해법에듀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600" kern="0" dirty="0" smtClean="0">
                <a:solidFill>
                  <a:srgbClr val="000000"/>
                </a:solidFill>
                <a:latin typeface="+mn-ea"/>
              </a:rPr>
              <a:t>해법수학교실 직영학원 수강 강사 채용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&gt; </a:t>
            </a:r>
            <a:endParaRPr lang="ko-KR" altLang="en-US" sz="105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pic>
        <p:nvPicPr>
          <p:cNvPr id="1025" name="_x194174048" descr="EMB0000165cbbf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15" y="981994"/>
            <a:ext cx="1112838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844824" y="899592"/>
            <a:ext cx="4752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v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chemeClr val="tx2"/>
                </a:solidFill>
                <a:latin typeface="+mn-ea"/>
              </a:rPr>
              <a:t>[Family Brand]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ko-KR" altLang="en-US" sz="1200" b="1" dirty="0">
                <a:latin typeface="+mn-ea"/>
              </a:rPr>
              <a:t>해법에듀는 ㈜천재교육의 가족회사입니다</a:t>
            </a:r>
            <a:r>
              <a:rPr lang="en-US" altLang="ko-KR" sz="1200" b="1" dirty="0">
                <a:latin typeface="+mn-ea"/>
              </a:rPr>
              <a:t>.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0688" y="1414042"/>
            <a:ext cx="6192688" cy="4810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자기주도학습을 선도하는 </a:t>
            </a:r>
            <a:r>
              <a:rPr lang="en-US" altLang="ko-KR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1</a:t>
            </a:r>
            <a:r>
              <a:rPr lang="ko-KR" altLang="en-US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등 교육기업 ㈜ 해법에듀는 </a:t>
            </a:r>
            <a:r>
              <a:rPr lang="en-US" altLang="ko-KR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‘</a:t>
            </a:r>
            <a:r>
              <a:rPr lang="ko-KR" altLang="en-US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자기주도학습을 통해 학습자들의 바른 학습 습관을 </a:t>
            </a:r>
            <a:endParaRPr lang="en-US" altLang="ko-KR" sz="900" dirty="0" smtClean="0">
              <a:solidFill>
                <a:schemeClr val="bg2">
                  <a:lumMod val="1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형성하고 실력을 향상시킨다</a:t>
            </a:r>
            <a:r>
              <a:rPr lang="en-US" altLang="ko-KR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’ </a:t>
            </a:r>
            <a:r>
              <a:rPr lang="ko-KR" altLang="en-US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는 가치 아래 교육프랜차이즈 및 교육 콘텐츠를 제공합니다</a:t>
            </a:r>
            <a:r>
              <a:rPr lang="en-US" altLang="ko-KR" sz="900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. </a:t>
            </a:r>
            <a:endParaRPr lang="ko-KR" altLang="en-US" sz="900" dirty="0">
              <a:solidFill>
                <a:schemeClr val="bg2">
                  <a:lumMod val="10000"/>
                </a:schemeClr>
              </a:solidFill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620688" y="1990106"/>
            <a:ext cx="5544616" cy="4572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latin typeface="+mn-ea"/>
              </a:rPr>
              <a:t>&lt;</a:t>
            </a:r>
            <a:r>
              <a:rPr lang="ko-KR" altLang="en-US" sz="1200" b="1" dirty="0" smtClean="0">
                <a:latin typeface="+mn-ea"/>
              </a:rPr>
              <a:t>해법수학교실 본사직영학원</a:t>
            </a:r>
            <a:r>
              <a:rPr lang="en-US" altLang="ko-KR" sz="1200" b="1" dirty="0" smtClean="0">
                <a:latin typeface="+mn-ea"/>
              </a:rPr>
              <a:t>&gt;</a:t>
            </a:r>
            <a:r>
              <a:rPr lang="ko-KR" altLang="en-US" sz="1200" b="1" dirty="0">
                <a:latin typeface="+mn-ea"/>
              </a:rPr>
              <a:t>에서 인재를 모십니다</a:t>
            </a:r>
            <a:r>
              <a:rPr lang="en-US" altLang="ko-KR" sz="1200" b="1" dirty="0">
                <a:latin typeface="+mn-ea"/>
              </a:rPr>
              <a:t>. </a:t>
            </a:r>
            <a:r>
              <a:rPr lang="ko-KR" altLang="en-US" sz="1200" b="1" dirty="0">
                <a:latin typeface="+mn-ea"/>
              </a:rPr>
              <a:t>많은 지원 바랍니다</a:t>
            </a:r>
            <a:r>
              <a:rPr lang="en-US" altLang="ko-KR" sz="1200" b="1" dirty="0">
                <a:latin typeface="+mn-ea"/>
              </a:rPr>
              <a:t>.</a:t>
            </a:r>
            <a:r>
              <a:rPr lang="ko-KR" altLang="en-US" sz="1200" dirty="0">
                <a:latin typeface="+mn-ea"/>
              </a:rPr>
              <a:t> 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351458"/>
              </p:ext>
            </p:extLst>
          </p:nvPr>
        </p:nvGraphicFramePr>
        <p:xfrm>
          <a:off x="404664" y="4952310"/>
          <a:ext cx="6192688" cy="208894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06946"/>
                <a:gridCol w="1213334"/>
                <a:gridCol w="1584176"/>
                <a:gridCol w="1512171"/>
                <a:gridCol w="576061"/>
              </a:tblGrid>
              <a:tr h="3446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모집부문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담당업무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근무조건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자격요건 및 우대사항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233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직영학원 수학강사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신입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초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•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중 수학 강의 및 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수업 관리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근무시간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오후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~10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시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휴게시간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1H) 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    * </a:t>
                      </a:r>
                      <a:r>
                        <a:rPr lang="ko-KR" altLang="en-US" sz="800" dirty="0" err="1" smtClean="0">
                          <a:latin typeface="+mn-ea"/>
                          <a:ea typeface="+mn-ea"/>
                        </a:rPr>
                        <a:t>직영교실별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 근무시간 상이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급여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회사 내규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정규직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수습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개월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근무지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대치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반포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8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baseline="0" dirty="0" smtClean="0">
                          <a:latin typeface="+mn-ea"/>
                          <a:ea typeface="+mn-ea"/>
                        </a:rPr>
                        <a:t>잠실</a:t>
                      </a:r>
                      <a:r>
                        <a:rPr lang="en-US" altLang="ko-KR" sz="8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baseline="0" dirty="0" smtClean="0">
                          <a:latin typeface="+mn-ea"/>
                          <a:ea typeface="+mn-ea"/>
                        </a:rPr>
                        <a:t>공덕</a:t>
                      </a:r>
                      <a:r>
                        <a:rPr lang="en-US" altLang="ko-KR" sz="8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baseline="0" dirty="0" smtClean="0">
                          <a:latin typeface="+mn-ea"/>
                          <a:ea typeface="+mn-ea"/>
                        </a:rPr>
                        <a:t>합정</a:t>
                      </a:r>
                      <a:endParaRPr lang="en-US" altLang="ko-KR" sz="800" baseline="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ko-KR" altLang="en-US" sz="800" baseline="0" dirty="0" err="1" smtClean="0">
                          <a:latin typeface="+mn-ea"/>
                          <a:ea typeface="+mn-ea"/>
                        </a:rPr>
                        <a:t>지원시</a:t>
                      </a:r>
                      <a:r>
                        <a:rPr lang="ko-KR" altLang="en-US" sz="800" baseline="0" dirty="0" smtClean="0">
                          <a:latin typeface="+mn-ea"/>
                          <a:ea typeface="+mn-ea"/>
                        </a:rPr>
                        <a:t> 희망근무지 기입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자격요건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]</a:t>
                      </a: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학력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대졸이상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(4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졸업예정자 가능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성별 무관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우대사항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]</a:t>
                      </a: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이공계열 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해당 직무 근무 경험자</a:t>
                      </a:r>
                      <a:endParaRPr lang="en-US" altLang="ko-KR" sz="800" dirty="0" smtClean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0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68580" marR="68580" marT="60960" marB="6096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2656" y="4608816"/>
            <a:ext cx="35283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* </a:t>
            </a:r>
            <a:r>
              <a:rPr lang="ko-KR" altLang="en-US" sz="1100" b="1" dirty="0" smtClean="0">
                <a:latin typeface="+mn-ea"/>
              </a:rPr>
              <a:t>모집 </a:t>
            </a:r>
            <a:r>
              <a:rPr lang="ko-KR" altLang="en-US" sz="1100" b="1" dirty="0" smtClean="0">
                <a:latin typeface="+mn-ea"/>
              </a:rPr>
              <a:t>부문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2656" y="7273112"/>
            <a:ext cx="35283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latin typeface="+mn-ea"/>
              </a:rPr>
              <a:t>* </a:t>
            </a:r>
            <a:r>
              <a:rPr lang="ko-KR" altLang="en-US" sz="1100" b="1" dirty="0" smtClean="0">
                <a:latin typeface="+mn-ea"/>
              </a:rPr>
              <a:t>직영학원 소개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32048" y="2638178"/>
            <a:ext cx="5733256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o-KR" altLang="ko-KR" sz="1000" kern="100" dirty="0">
                <a:solidFill>
                  <a:srgbClr val="494949"/>
                </a:solidFill>
                <a:latin typeface="+mn-ea"/>
                <a:cs typeface="Times New Roman"/>
              </a:rPr>
              <a:t>해법수학교실은 </a:t>
            </a:r>
            <a:r>
              <a:rPr lang="ko-KR" altLang="ko-KR" sz="1000" kern="100" dirty="0" err="1" smtClean="0">
                <a:solidFill>
                  <a:srgbClr val="494949"/>
                </a:solidFill>
                <a:latin typeface="+mn-ea"/>
                <a:cs typeface="Times New Roman"/>
              </a:rPr>
              <a:t>해법에듀에서</a:t>
            </a:r>
            <a:r>
              <a:rPr lang="ko-KR" altLang="ko-KR" sz="1000" kern="100" dirty="0" smtClean="0">
                <a:solidFill>
                  <a:srgbClr val="494949"/>
                </a:solidFill>
                <a:latin typeface="+mn-ea"/>
                <a:cs typeface="Times New Roman"/>
              </a:rPr>
              <a:t> </a:t>
            </a:r>
            <a:r>
              <a:rPr lang="ko-KR" altLang="ko-KR" sz="1000" kern="100" dirty="0">
                <a:solidFill>
                  <a:srgbClr val="494949"/>
                </a:solidFill>
                <a:latin typeface="+mn-ea"/>
                <a:cs typeface="Times New Roman"/>
              </a:rPr>
              <a:t>직영으로 운영하는 수학전문학원입니다</a:t>
            </a:r>
            <a:r>
              <a:rPr lang="en-US" altLang="ko-KR" sz="1000" kern="100" dirty="0">
                <a:solidFill>
                  <a:srgbClr val="494949"/>
                </a:solidFill>
                <a:latin typeface="+mn-ea"/>
                <a:cs typeface="Times New Roman"/>
              </a:rPr>
              <a:t>.</a:t>
            </a:r>
            <a:endParaRPr lang="ko-KR" altLang="ko-KR" sz="1000" kern="100" dirty="0">
              <a:latin typeface="+mn-ea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o-KR" altLang="ko-KR" sz="1000" kern="0" spc="-75" dirty="0">
                <a:latin typeface="+mn-ea"/>
                <a:cs typeface="굴림"/>
              </a:rPr>
              <a:t>체계적인 수준별 학습 프로그램으로 </a:t>
            </a:r>
            <a:r>
              <a:rPr lang="ko-KR" altLang="ko-KR" sz="1000" b="1" kern="0" spc="-75" dirty="0">
                <a:latin typeface="+mn-ea"/>
                <a:cs typeface="굴림"/>
              </a:rPr>
              <a:t>자기학년 심화학습과 앞서가는 예습</a:t>
            </a:r>
            <a:r>
              <a:rPr lang="ko-KR" altLang="ko-KR" sz="1000" kern="0" spc="-75" dirty="0">
                <a:latin typeface="+mn-ea"/>
                <a:cs typeface="굴림"/>
              </a:rPr>
              <a:t>을 통해</a:t>
            </a:r>
            <a:r>
              <a:rPr lang="en-US" altLang="ko-KR" sz="1000" kern="0" spc="-75" dirty="0">
                <a:latin typeface="+mn-ea"/>
                <a:cs typeface="굴림"/>
              </a:rPr>
              <a:t/>
            </a:r>
            <a:br>
              <a:rPr lang="en-US" altLang="ko-KR" sz="1000" kern="0" spc="-75" dirty="0">
                <a:latin typeface="+mn-ea"/>
                <a:cs typeface="굴림"/>
              </a:rPr>
            </a:br>
            <a:r>
              <a:rPr lang="ko-KR" altLang="ko-KR" sz="1000" b="1" kern="0" spc="-75" dirty="0">
                <a:latin typeface="+mn-ea"/>
                <a:cs typeface="굴림"/>
              </a:rPr>
              <a:t>창의사고력</a:t>
            </a:r>
            <a:r>
              <a:rPr lang="en-US" altLang="ko-KR" sz="1000" b="1" kern="0" spc="-75" dirty="0">
                <a:latin typeface="+mn-ea"/>
                <a:cs typeface="굴림"/>
              </a:rPr>
              <a:t>, </a:t>
            </a:r>
            <a:r>
              <a:rPr lang="ko-KR" altLang="ko-KR" sz="1000" b="1" kern="0" spc="-75" dirty="0" err="1">
                <a:latin typeface="+mn-ea"/>
                <a:cs typeface="굴림"/>
              </a:rPr>
              <a:t>문제해결력</a:t>
            </a:r>
            <a:r>
              <a:rPr lang="en-US" altLang="ko-KR" sz="1000" b="1" kern="0" spc="-75" dirty="0">
                <a:latin typeface="+mn-ea"/>
                <a:cs typeface="굴림"/>
              </a:rPr>
              <a:t>, </a:t>
            </a:r>
            <a:r>
              <a:rPr lang="ko-KR" altLang="ko-KR" sz="1000" b="1" kern="0" spc="-75" dirty="0">
                <a:latin typeface="+mn-ea"/>
                <a:cs typeface="굴림"/>
              </a:rPr>
              <a:t>논리사고력</a:t>
            </a:r>
            <a:r>
              <a:rPr lang="en-US" altLang="ko-KR" sz="1000" b="1" kern="0" spc="-75" dirty="0">
                <a:latin typeface="+mn-ea"/>
                <a:cs typeface="굴림"/>
              </a:rPr>
              <a:t>, </a:t>
            </a:r>
            <a:r>
              <a:rPr lang="ko-KR" altLang="ko-KR" sz="1000" b="1" kern="0" spc="-75" dirty="0">
                <a:latin typeface="+mn-ea"/>
                <a:cs typeface="굴림"/>
              </a:rPr>
              <a:t>의사소통능력</a:t>
            </a:r>
            <a:r>
              <a:rPr lang="ko-KR" altLang="ko-KR" sz="1000" kern="0" spc="-75" dirty="0">
                <a:latin typeface="+mn-ea"/>
                <a:cs typeface="굴림"/>
              </a:rPr>
              <a:t>을 키워주는 </a:t>
            </a:r>
            <a:r>
              <a:rPr lang="ko-KR" altLang="en-US" sz="1000" kern="0" spc="-75" dirty="0" smtClean="0">
                <a:latin typeface="+mn-ea"/>
                <a:cs typeface="굴림"/>
              </a:rPr>
              <a:t>수학 전문 </a:t>
            </a:r>
            <a:r>
              <a:rPr lang="ko-KR" altLang="ko-KR" sz="1000" kern="0" spc="-75" dirty="0" smtClean="0">
                <a:latin typeface="+mn-ea"/>
                <a:cs typeface="굴림"/>
              </a:rPr>
              <a:t> </a:t>
            </a:r>
            <a:r>
              <a:rPr lang="ko-KR" altLang="ko-KR" sz="1000" kern="0" spc="-75" dirty="0">
                <a:latin typeface="+mn-ea"/>
                <a:cs typeface="굴림"/>
              </a:rPr>
              <a:t>학원입니다</a:t>
            </a:r>
            <a:r>
              <a:rPr lang="en-US" altLang="ko-KR" sz="1000" kern="0" spc="-75" dirty="0">
                <a:latin typeface="+mn-ea"/>
                <a:cs typeface="굴림"/>
              </a:rPr>
              <a:t>.</a:t>
            </a:r>
            <a:endParaRPr lang="ko-KR" altLang="ko-KR" sz="1000" kern="100" dirty="0">
              <a:latin typeface="+mn-ea"/>
              <a:cs typeface="Times New Roman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ko-KR" altLang="ko-KR" sz="1000" kern="0" spc="-75" dirty="0">
                <a:latin typeface="+mn-ea"/>
                <a:cs typeface="굴림"/>
              </a:rPr>
              <a:t>해법수학교실만의 </a:t>
            </a:r>
            <a:r>
              <a:rPr lang="ko-KR" altLang="ko-KR" sz="1000" u="sng" kern="0" spc="-75" dirty="0">
                <a:latin typeface="+mn-ea"/>
                <a:cs typeface="굴림"/>
              </a:rPr>
              <a:t>전용 교재</a:t>
            </a:r>
            <a:r>
              <a:rPr lang="ko-KR" altLang="ko-KR" sz="1000" kern="0" spc="-75" dirty="0">
                <a:latin typeface="+mn-ea"/>
                <a:cs typeface="굴림"/>
              </a:rPr>
              <a:t> 사용</a:t>
            </a:r>
            <a:r>
              <a:rPr lang="en-US" altLang="ko-KR" sz="1000" kern="0" spc="-75" dirty="0">
                <a:latin typeface="+mn-ea"/>
                <a:cs typeface="굴림"/>
              </a:rPr>
              <a:t/>
            </a:r>
            <a:br>
              <a:rPr lang="en-US" altLang="ko-KR" sz="1000" kern="0" spc="-75" dirty="0">
                <a:latin typeface="+mn-ea"/>
                <a:cs typeface="굴림"/>
              </a:rPr>
            </a:br>
            <a:r>
              <a:rPr lang="en-US" altLang="ko-KR" sz="1000" kern="0" spc="-75" dirty="0">
                <a:latin typeface="+mn-ea"/>
                <a:cs typeface="굴림"/>
              </a:rPr>
              <a:t>2. </a:t>
            </a:r>
            <a:r>
              <a:rPr lang="ko-KR" altLang="ko-KR" sz="1000" kern="0" spc="-75" dirty="0">
                <a:latin typeface="+mn-ea"/>
                <a:cs typeface="굴림"/>
              </a:rPr>
              <a:t>해법수학교실만의 전</a:t>
            </a:r>
            <a:r>
              <a:rPr lang="ko-KR" altLang="ko-KR" sz="1000" u="sng" kern="0" spc="-75" dirty="0">
                <a:latin typeface="+mn-ea"/>
                <a:cs typeface="굴림"/>
              </a:rPr>
              <a:t>용 교재와 연계된 주간평가지</a:t>
            </a:r>
            <a:r>
              <a:rPr lang="en-US" altLang="ko-KR" sz="1000" kern="0" spc="-75" dirty="0">
                <a:latin typeface="+mn-ea"/>
                <a:cs typeface="굴림"/>
              </a:rPr>
              <a:t/>
            </a:r>
            <a:br>
              <a:rPr lang="en-US" altLang="ko-KR" sz="1000" kern="0" spc="-75" dirty="0">
                <a:latin typeface="+mn-ea"/>
                <a:cs typeface="굴림"/>
              </a:rPr>
            </a:br>
            <a:r>
              <a:rPr lang="en-US" altLang="ko-KR" sz="1000" kern="0" spc="-75" dirty="0">
                <a:latin typeface="+mn-ea"/>
                <a:cs typeface="굴림"/>
              </a:rPr>
              <a:t>3. </a:t>
            </a:r>
            <a:r>
              <a:rPr lang="ko-KR" altLang="ko-KR" sz="1000" kern="0" spc="-75" dirty="0">
                <a:latin typeface="+mn-ea"/>
                <a:cs typeface="굴림"/>
              </a:rPr>
              <a:t>해법수학교실만의 </a:t>
            </a:r>
            <a:r>
              <a:rPr lang="ko-KR" altLang="ko-KR" sz="1000" u="sng" kern="0" spc="-75" dirty="0">
                <a:latin typeface="+mn-ea"/>
                <a:cs typeface="굴림"/>
              </a:rPr>
              <a:t>차별화된 정규 수업 시스템</a:t>
            </a:r>
            <a:endParaRPr lang="ko-KR" altLang="ko-KR" sz="1000" kern="100" dirty="0">
              <a:latin typeface="+mn-ea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ko-KR" altLang="ko-KR" sz="1000" kern="0" spc="-75" dirty="0">
                <a:latin typeface="+mn-ea"/>
                <a:cs typeface="굴림"/>
              </a:rPr>
              <a:t>현재 직영학원은</a:t>
            </a:r>
            <a:r>
              <a:rPr lang="en-US" altLang="ko-KR" sz="1000" kern="0" spc="-75" dirty="0">
                <a:latin typeface="+mn-ea"/>
                <a:cs typeface="굴림"/>
              </a:rPr>
              <a:t> 5</a:t>
            </a:r>
            <a:r>
              <a:rPr lang="ko-KR" altLang="ko-KR" sz="1000" kern="0" spc="-75" dirty="0">
                <a:latin typeface="+mn-ea"/>
                <a:cs typeface="굴림"/>
              </a:rPr>
              <a:t>개</a:t>
            </a:r>
            <a:r>
              <a:rPr lang="en-US" altLang="ko-KR" sz="1000" kern="0" spc="-75" dirty="0">
                <a:latin typeface="+mn-ea"/>
                <a:cs typeface="굴림"/>
              </a:rPr>
              <a:t>(</a:t>
            </a:r>
            <a:r>
              <a:rPr lang="ko-KR" altLang="ko-KR" sz="1000" kern="0" spc="-75" dirty="0">
                <a:latin typeface="+mn-ea"/>
                <a:cs typeface="굴림"/>
              </a:rPr>
              <a:t>대치</a:t>
            </a:r>
            <a:r>
              <a:rPr lang="en-US" altLang="ko-KR" sz="1000" kern="0" spc="-75" dirty="0">
                <a:latin typeface="+mn-ea"/>
                <a:cs typeface="굴림"/>
              </a:rPr>
              <a:t>, </a:t>
            </a:r>
            <a:r>
              <a:rPr lang="ko-KR" altLang="ko-KR" sz="1000" kern="0" spc="-75" dirty="0">
                <a:latin typeface="+mn-ea"/>
                <a:cs typeface="굴림"/>
              </a:rPr>
              <a:t>반포</a:t>
            </a:r>
            <a:r>
              <a:rPr lang="en-US" altLang="ko-KR" sz="1000" kern="0" spc="-75" dirty="0">
                <a:latin typeface="+mn-ea"/>
                <a:cs typeface="굴림"/>
              </a:rPr>
              <a:t>, </a:t>
            </a:r>
            <a:r>
              <a:rPr lang="ko-KR" altLang="ko-KR" sz="1000" kern="0" spc="-75" dirty="0">
                <a:latin typeface="+mn-ea"/>
                <a:cs typeface="굴림"/>
              </a:rPr>
              <a:t>잠실</a:t>
            </a:r>
            <a:r>
              <a:rPr lang="en-US" altLang="ko-KR" sz="1000" kern="0" spc="-75" dirty="0">
                <a:latin typeface="+mn-ea"/>
                <a:cs typeface="굴림"/>
              </a:rPr>
              <a:t>, </a:t>
            </a:r>
            <a:r>
              <a:rPr lang="ko-KR" altLang="ko-KR" sz="1000" kern="0" spc="-75" dirty="0">
                <a:latin typeface="+mn-ea"/>
                <a:cs typeface="굴림"/>
              </a:rPr>
              <a:t>공덕</a:t>
            </a:r>
            <a:r>
              <a:rPr lang="en-US" altLang="ko-KR" sz="1000" kern="0" spc="-75" dirty="0">
                <a:latin typeface="+mn-ea"/>
                <a:cs typeface="굴림"/>
              </a:rPr>
              <a:t>, </a:t>
            </a:r>
            <a:r>
              <a:rPr lang="ko-KR" altLang="ko-KR" sz="1000" kern="0" spc="-75" dirty="0">
                <a:latin typeface="+mn-ea"/>
                <a:cs typeface="굴림"/>
              </a:rPr>
              <a:t>합정</a:t>
            </a:r>
            <a:r>
              <a:rPr lang="en-US" altLang="ko-KR" sz="1000" kern="0" spc="-75" dirty="0">
                <a:latin typeface="+mn-ea"/>
                <a:cs typeface="굴림"/>
              </a:rPr>
              <a:t>) </a:t>
            </a:r>
            <a:r>
              <a:rPr lang="ko-KR" altLang="ko-KR" sz="1000" kern="0" spc="-75" dirty="0">
                <a:latin typeface="+mn-ea"/>
                <a:cs typeface="굴림"/>
              </a:rPr>
              <a:t>운영하고 있으며</a:t>
            </a:r>
            <a:r>
              <a:rPr lang="en-US" altLang="ko-KR" sz="1000" kern="0" spc="-75" dirty="0">
                <a:latin typeface="+mn-ea"/>
                <a:cs typeface="굴림"/>
              </a:rPr>
              <a:t> </a:t>
            </a:r>
            <a:br>
              <a:rPr lang="en-US" altLang="ko-KR" sz="1000" kern="0" spc="-75" dirty="0">
                <a:latin typeface="+mn-ea"/>
                <a:cs typeface="굴림"/>
              </a:rPr>
            </a:br>
            <a:r>
              <a:rPr lang="ko-KR" altLang="ko-KR" sz="1000" b="1" kern="0" spc="-75" dirty="0">
                <a:latin typeface="+mn-ea"/>
                <a:cs typeface="굴림"/>
              </a:rPr>
              <a:t>직영학원을 계속적으로 확장할 계획에 있습니다</a:t>
            </a:r>
            <a:r>
              <a:rPr lang="en-US" altLang="ko-KR" sz="1000" b="1" kern="0" spc="-75" dirty="0">
                <a:latin typeface="+mn-ea"/>
                <a:cs typeface="굴림"/>
              </a:rPr>
              <a:t>.</a:t>
            </a:r>
            <a:endParaRPr lang="ko-KR" altLang="ko-KR" sz="1000" kern="100" dirty="0">
              <a:latin typeface="+mn-ea"/>
              <a:cs typeface="Times New Roman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" y="7534722"/>
            <a:ext cx="1154858" cy="75237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104" y="7523664"/>
            <a:ext cx="1154824" cy="75237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85"/>
          <a:stretch/>
        </p:blipFill>
        <p:spPr>
          <a:xfrm>
            <a:off x="4077072" y="7549686"/>
            <a:ext cx="1159339" cy="75237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208" y="7561590"/>
            <a:ext cx="1161357" cy="741862"/>
          </a:xfrm>
          <a:prstGeom prst="rect">
            <a:avLst/>
          </a:prstGeom>
        </p:spPr>
      </p:pic>
      <p:pic>
        <p:nvPicPr>
          <p:cNvPr id="20" name="Picture 2" descr="E:\해법수학교실사업단\3.지원관련\직영학원 사진\20210217_18415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36" y="7541886"/>
            <a:ext cx="1160634" cy="74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48680" y="8303452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&lt;</a:t>
            </a:r>
            <a:r>
              <a:rPr lang="ko-KR" altLang="en-US" sz="800" dirty="0" smtClean="0">
                <a:latin typeface="+mn-ea"/>
              </a:rPr>
              <a:t>대치</a:t>
            </a:r>
            <a:r>
              <a:rPr lang="en-US" altLang="ko-KR" sz="800" dirty="0" smtClean="0">
                <a:latin typeface="+mn-ea"/>
              </a:rPr>
              <a:t>&gt;</a:t>
            </a:r>
            <a:endParaRPr lang="ko-KR" altLang="en-US" sz="8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0353" y="8290967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&lt;</a:t>
            </a:r>
            <a:r>
              <a:rPr lang="ko-KR" altLang="en-US" sz="800" dirty="0" smtClean="0">
                <a:latin typeface="+mn-ea"/>
              </a:rPr>
              <a:t>반포</a:t>
            </a:r>
            <a:r>
              <a:rPr lang="en-US" altLang="ko-KR" sz="800" dirty="0" smtClean="0">
                <a:latin typeface="+mn-ea"/>
              </a:rPr>
              <a:t>&gt;</a:t>
            </a:r>
            <a:endParaRPr lang="ko-KR" altLang="en-US" sz="800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96952" y="8316996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&lt;</a:t>
            </a:r>
            <a:r>
              <a:rPr lang="ko-KR" altLang="en-US" sz="800" dirty="0" err="1" smtClean="0">
                <a:latin typeface="+mn-ea"/>
              </a:rPr>
              <a:t>짐실</a:t>
            </a:r>
            <a:r>
              <a:rPr lang="en-US" altLang="ko-KR" sz="800" dirty="0" smtClean="0">
                <a:latin typeface="+mn-ea"/>
              </a:rPr>
              <a:t>&gt;</a:t>
            </a:r>
            <a:endParaRPr lang="ko-KR" altLang="en-US" sz="800" dirty="0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21088" y="8316416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&lt;</a:t>
            </a:r>
            <a:r>
              <a:rPr lang="ko-KR" altLang="en-US" sz="800" dirty="0" smtClean="0">
                <a:latin typeface="+mn-ea"/>
              </a:rPr>
              <a:t>공덕</a:t>
            </a:r>
            <a:r>
              <a:rPr lang="en-US" altLang="ko-KR" sz="800" dirty="0" smtClean="0">
                <a:latin typeface="+mn-ea"/>
              </a:rPr>
              <a:t>&gt;</a:t>
            </a:r>
            <a:endParaRPr lang="ko-KR" altLang="en-US" sz="800" dirty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45224" y="8316416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&lt;</a:t>
            </a:r>
            <a:r>
              <a:rPr lang="ko-KR" altLang="en-US" sz="800" dirty="0" smtClean="0">
                <a:latin typeface="+mn-ea"/>
              </a:rPr>
              <a:t>합</a:t>
            </a:r>
            <a:r>
              <a:rPr lang="ko-KR" altLang="en-US" sz="800" dirty="0">
                <a:latin typeface="+mn-ea"/>
              </a:rPr>
              <a:t>정</a:t>
            </a:r>
            <a:r>
              <a:rPr lang="en-US" altLang="ko-KR" sz="800" dirty="0" smtClean="0">
                <a:latin typeface="+mn-ea"/>
              </a:rPr>
              <a:t>&gt;</a:t>
            </a:r>
            <a:endParaRPr lang="ko-KR" altLang="en-US" sz="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1920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186</Words>
  <Application>Microsoft Office PowerPoint</Application>
  <PresentationFormat>화면 슬라이드 쇼(4:3)</PresentationFormat>
  <Paragraphs>42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해법에듀</dc:creator>
  <cp:lastModifiedBy>해법에듀</cp:lastModifiedBy>
  <cp:revision>11</cp:revision>
  <dcterms:created xsi:type="dcterms:W3CDTF">2021-02-25T05:41:03Z</dcterms:created>
  <dcterms:modified xsi:type="dcterms:W3CDTF">2021-11-22T05:28:46Z</dcterms:modified>
</cp:coreProperties>
</file>